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sldIdLst>
    <p:sldId id="256" r:id="rId2"/>
    <p:sldId id="257" r:id="rId3"/>
    <p:sldId id="293" r:id="rId4"/>
    <p:sldId id="258" r:id="rId5"/>
    <p:sldId id="288" r:id="rId6"/>
    <p:sldId id="290" r:id="rId7"/>
    <p:sldId id="291" r:id="rId8"/>
    <p:sldId id="294" r:id="rId9"/>
    <p:sldId id="297" r:id="rId10"/>
    <p:sldId id="295" r:id="rId11"/>
    <p:sldId id="296" r:id="rId12"/>
    <p:sldId id="298" r:id="rId13"/>
    <p:sldId id="299" r:id="rId14"/>
    <p:sldId id="300" r:id="rId15"/>
    <p:sldId id="301" r:id="rId16"/>
    <p:sldId id="302" r:id="rId17"/>
    <p:sldId id="306" r:id="rId18"/>
    <p:sldId id="304" r:id="rId19"/>
    <p:sldId id="307" r:id="rId20"/>
    <p:sldId id="308" r:id="rId21"/>
    <p:sldId id="309" r:id="rId22"/>
    <p:sldId id="28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3F71"/>
    <a:srgbClr val="E3E3E2"/>
    <a:srgbClr val="71A3A2"/>
    <a:srgbClr val="9DBFBE"/>
    <a:srgbClr val="618197"/>
    <a:srgbClr val="80929F"/>
    <a:srgbClr val="ACAD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6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smtClean="0"/>
              <a:t>5/11/2015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124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smtClean="0"/>
              <a:t>5/11/2015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964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smtClean="0"/>
              <a:t>5/11/2015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448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smtClean="0"/>
              <a:t>5/11/2015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062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smtClean="0"/>
              <a:t>5/11/2015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177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smtClean="0"/>
              <a:t>5/11/2015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770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smtClean="0"/>
              <a:t>5/11/2015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158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smtClean="0"/>
              <a:t>5/11/2015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91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smtClean="0"/>
              <a:t>5/11/2015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642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smtClean="0"/>
              <a:t>5/11/2015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306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smtClean="0"/>
              <a:t>5/11/2015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3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smtClean="0"/>
              <a:t>5/11/2015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979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97"/>
          <a:stretch/>
        </p:blipFill>
        <p:spPr>
          <a:xfrm>
            <a:off x="-2" y="2850543"/>
            <a:ext cx="12192002" cy="3479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1994" y="1344451"/>
            <a:ext cx="10058400" cy="1031527"/>
          </a:xfr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/>
            <a:r>
              <a:rPr lang="de-DE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REKONSTRUKCIJA POSTROJENJA 220V DC I UGRADNJA POSTROJENJA 230V, 50Hz UPS U HE PIVA – PREDNOSTI NOVOG RJEŠENJA</a:t>
            </a:r>
            <a:endParaRPr lang="sr-Latn-ME" sz="2800" b="1" dirty="0">
              <a:solidFill>
                <a:schemeClr val="accent4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89360" y="5412063"/>
            <a:ext cx="5631790" cy="1110578"/>
          </a:xfrm>
        </p:spPr>
        <p:txBody>
          <a:bodyPr>
            <a:normAutofit fontScale="55000" lnSpcReduction="20000"/>
          </a:bodyPr>
          <a:lstStyle/>
          <a:p>
            <a:pPr algn="r">
              <a:lnSpc>
                <a:spcPct val="120000"/>
              </a:lnSpc>
            </a:pPr>
            <a:r>
              <a:rPr lang="sr-Latn-ME" sz="3400" b="1" dirty="0" smtClean="0">
                <a:solidFill>
                  <a:schemeClr val="accent4">
                    <a:lumMod val="50000"/>
                  </a:schemeClr>
                </a:solidFill>
              </a:rPr>
              <a:t>AUTORI</a:t>
            </a:r>
            <a:r>
              <a:rPr lang="en-US" sz="3400" b="1" dirty="0" smtClean="0">
                <a:solidFill>
                  <a:schemeClr val="accent4">
                    <a:lumMod val="50000"/>
                  </a:schemeClr>
                </a:solidFill>
              </a:rPr>
              <a:t>: </a:t>
            </a:r>
            <a:r>
              <a:rPr lang="sr-Latn-ME" sz="3200" b="1" dirty="0">
                <a:solidFill>
                  <a:schemeClr val="accent4">
                    <a:lumMod val="50000"/>
                  </a:schemeClr>
                </a:solidFill>
              </a:rPr>
              <a:t>GOJKo 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BLAGOJEVI</a:t>
            </a:r>
            <a:r>
              <a:rPr lang="sr-Latn-ME" sz="3200" b="1" dirty="0">
                <a:solidFill>
                  <a:schemeClr val="accent4">
                    <a:lumMod val="50000"/>
                  </a:schemeClr>
                </a:solidFill>
              </a:rPr>
              <a:t>Ć, </a:t>
            </a:r>
            <a:r>
              <a:rPr lang="sr-Latn-ME" sz="2600" b="1" dirty="0" smtClean="0">
                <a:solidFill>
                  <a:schemeClr val="accent4">
                    <a:lumMod val="50000"/>
                  </a:schemeClr>
                </a:solidFill>
              </a:rPr>
              <a:t>Dipl. El. </a:t>
            </a:r>
            <a:r>
              <a:rPr lang="sr-Latn-ME" sz="2600" b="1" dirty="0" smtClean="0">
                <a:solidFill>
                  <a:schemeClr val="accent4">
                    <a:lumMod val="50000"/>
                  </a:schemeClr>
                </a:solidFill>
              </a:rPr>
              <a:t>Ing., </a:t>
            </a:r>
            <a:r>
              <a:rPr lang="sr-Latn-ME" sz="2900" b="1" dirty="0" smtClean="0">
                <a:solidFill>
                  <a:schemeClr val="accent4">
                    <a:lumMod val="50000"/>
                  </a:schemeClr>
                </a:solidFill>
              </a:rPr>
              <a:t>EPCG</a:t>
            </a:r>
            <a:r>
              <a:rPr lang="sr-Latn-ME" sz="3200" b="1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sr-Latn-ME" sz="32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sr-Latn-ME" sz="3200" b="1" dirty="0" smtClean="0">
                <a:solidFill>
                  <a:schemeClr val="accent4">
                    <a:lumMod val="50000"/>
                  </a:schemeClr>
                </a:solidFill>
              </a:rPr>
              <a:t>Nikola Daković, </a:t>
            </a:r>
            <a:r>
              <a:rPr lang="sr-Latn-ME" sz="2600" b="1" dirty="0">
                <a:solidFill>
                  <a:schemeClr val="accent4">
                    <a:lumMod val="50000"/>
                  </a:schemeClr>
                </a:solidFill>
              </a:rPr>
              <a:t>Dipl. El. </a:t>
            </a:r>
            <a:r>
              <a:rPr lang="sr-Latn-ME" sz="2600" b="1" dirty="0" smtClean="0">
                <a:solidFill>
                  <a:schemeClr val="accent4">
                    <a:lumMod val="50000"/>
                  </a:schemeClr>
                </a:solidFill>
              </a:rPr>
              <a:t>Ing., </a:t>
            </a:r>
            <a:r>
              <a:rPr lang="sr-Latn-ME" sz="2900" b="1" dirty="0" smtClean="0">
                <a:solidFill>
                  <a:schemeClr val="accent4">
                    <a:lumMod val="50000"/>
                  </a:schemeClr>
                </a:solidFill>
              </a:rPr>
              <a:t>EPCG</a:t>
            </a:r>
            <a:r>
              <a:rPr lang="sr-Latn-ME" sz="2600" b="1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sr-Latn-ME" sz="26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sr-Latn-ME" sz="3200" b="1" dirty="0" smtClean="0">
                <a:solidFill>
                  <a:schemeClr val="accent4">
                    <a:lumMod val="50000"/>
                  </a:schemeClr>
                </a:solidFill>
              </a:rPr>
              <a:t>Danilo RUTEŠIĆ, </a:t>
            </a:r>
            <a:r>
              <a:rPr lang="sr-Latn-ME" sz="2600" b="1" dirty="0">
                <a:solidFill>
                  <a:schemeClr val="accent4">
                    <a:lumMod val="50000"/>
                  </a:schemeClr>
                </a:solidFill>
              </a:rPr>
              <a:t>Dipl. El. </a:t>
            </a:r>
            <a:r>
              <a:rPr lang="sr-Latn-ME" sz="2600" b="1" dirty="0" smtClean="0">
                <a:solidFill>
                  <a:schemeClr val="accent4">
                    <a:lumMod val="50000"/>
                  </a:schemeClr>
                </a:solidFill>
              </a:rPr>
              <a:t>Ing., </a:t>
            </a:r>
            <a:r>
              <a:rPr lang="sr-Latn-ME" sz="2900" b="1" dirty="0" smtClean="0">
                <a:solidFill>
                  <a:schemeClr val="accent4">
                    <a:lumMod val="50000"/>
                  </a:schemeClr>
                </a:solidFill>
              </a:rPr>
              <a:t>EPCG</a:t>
            </a:r>
            <a:r>
              <a:rPr lang="sr-Latn-ME" sz="1100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sr-Latn-ME" sz="1100" dirty="0" smtClean="0">
                <a:solidFill>
                  <a:schemeClr val="accent4">
                    <a:lumMod val="50000"/>
                  </a:schemeClr>
                </a:solidFill>
              </a:rPr>
            </a:br>
            <a:endParaRPr lang="sr-Latn-ME" sz="900" dirty="0">
              <a:solidFill>
                <a:schemeClr val="accent4">
                  <a:lumMod val="50000"/>
                </a:schemeClr>
              </a:solidFill>
            </a:endParaRPr>
          </a:p>
          <a:p>
            <a:pPr algn="r"/>
            <a:endParaRPr lang="sr-Latn-ME" sz="1100" dirty="0">
              <a:solidFill>
                <a:schemeClr val="accent4">
                  <a:lumMod val="50000"/>
                </a:schemeClr>
              </a:solidFill>
            </a:endParaRPr>
          </a:p>
          <a:p>
            <a:pPr algn="r"/>
            <a:endParaRPr lang="sr-Latn-ME" sz="1500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-2" y="2809151"/>
            <a:ext cx="12192002" cy="0"/>
          </a:xfrm>
          <a:prstGeom prst="line">
            <a:avLst/>
          </a:prstGeom>
          <a:ln w="53975">
            <a:solidFill>
              <a:srgbClr val="6181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5" y="107539"/>
            <a:ext cx="1465040" cy="66882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36276" y="91309"/>
            <a:ext cx="3119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Latn-ME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IV SAVJETOVANJE CG KO CIGRE</a:t>
            </a:r>
            <a:br>
              <a:rPr lang="sr-Latn-ME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endParaRPr lang="sr-Latn-ME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644910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ME" sz="1400" dirty="0" smtClean="0">
                <a:solidFill>
                  <a:schemeClr val="bg1"/>
                </a:solidFill>
              </a:rPr>
              <a:t>Institut </a:t>
            </a:r>
            <a:r>
              <a:rPr lang="sr-Latn-ME" sz="1400" dirty="0">
                <a:solidFill>
                  <a:schemeClr val="bg1"/>
                </a:solidFill>
              </a:rPr>
              <a:t>“Dr Simo Milošević” Igalo, 11 - 14.05.2015</a:t>
            </a:r>
            <a:r>
              <a:rPr lang="sr-Latn-ME" sz="1600" dirty="0">
                <a:solidFill>
                  <a:schemeClr val="bg1"/>
                </a:solidFill>
              </a:rPr>
              <a:t>.</a:t>
            </a:r>
            <a:endParaRPr lang="sr-Latn-ME" sz="1600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82295" y="6295360"/>
            <a:ext cx="882572" cy="56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6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16938"/>
            <a:ext cx="2789500" cy="571441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0" rtlCol="0" anchor="ctr"/>
          <a:lstStyle/>
          <a:p>
            <a:r>
              <a:rPr lang="sr-Latn-ME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sr-Latn-ME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sr-Latn-ME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sr-Latn-ME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endParaRPr lang="sr-Latn-ME" sz="16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0" y="2048720"/>
            <a:ext cx="2789499" cy="231493"/>
          </a:xfrm>
          <a:prstGeom prst="rect">
            <a:avLst/>
          </a:prstGeom>
          <a:solidFill>
            <a:schemeClr val="accent4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ME"/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1519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M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3" y="63655"/>
            <a:ext cx="1004081" cy="4583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57" y="977916"/>
            <a:ext cx="278949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r-Latn-ME" sz="2400" b="1" dirty="0">
                <a:solidFill>
                  <a:srgbClr val="92A9B9">
                    <a:lumMod val="60000"/>
                    <a:lumOff val="40000"/>
                  </a:srgbClr>
                </a:solidFill>
              </a:rPr>
              <a:t>SISTEM 220 VDC</a:t>
            </a:r>
          </a:p>
          <a:p>
            <a:pPr marL="285750" lvl="0" indent="-112713">
              <a:buFont typeface="Wingdings" panose="05000000000000000000" pitchFamily="2" charset="2"/>
              <a:buChar char="§"/>
            </a:pPr>
            <a:r>
              <a:rPr lang="sr-Latn-ME" sz="1200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PRIJE REKONSTRUKCIJE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ISPRAVLJAČI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BATERIJE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RAZVOD</a:t>
            </a: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endParaRPr lang="sr-Latn-ME" sz="1400" dirty="0">
              <a:solidFill>
                <a:srgbClr val="FFFFFF"/>
              </a:solidFill>
            </a:endParaRPr>
          </a:p>
          <a:p>
            <a:pPr marL="285750" lvl="0" indent="-112713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NAKON REKONSTRUKCIJE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ISPRAVLJAČI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BATERIJE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RAZVOD</a:t>
            </a: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endParaRPr lang="sr-Latn-ME" sz="1400" dirty="0">
              <a:solidFill>
                <a:srgbClr val="FFFFFF"/>
              </a:solidFill>
            </a:endParaRPr>
          </a:p>
          <a:p>
            <a:pPr lvl="0"/>
            <a:r>
              <a:rPr lang="sr-Latn-ME" sz="2400" b="1" dirty="0">
                <a:solidFill>
                  <a:srgbClr val="92A9B9">
                    <a:lumMod val="60000"/>
                    <a:lumOff val="40000"/>
                  </a:srgbClr>
                </a:solidFill>
              </a:rPr>
              <a:t>SISTEM 230V UPS</a:t>
            </a:r>
          </a:p>
          <a:p>
            <a:pPr marL="285750" lvl="0" indent="-112713">
              <a:buFont typeface="Wingdings" panose="05000000000000000000" pitchFamily="2" charset="2"/>
              <a:buChar char="§"/>
            </a:pPr>
            <a:r>
              <a:rPr lang="sr-Latn-ME" sz="1400" b="1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NAKON IMPLENETACIJE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  <a:t>INVERTOR</a:t>
            </a:r>
            <a:endParaRPr lang="sr-Latn-ME" sz="1400" dirty="0">
              <a:solidFill>
                <a:srgbClr val="92A9B9">
                  <a:lumMod val="60000"/>
                  <a:lumOff val="40000"/>
                </a:srgb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RAZVOD</a:t>
            </a:r>
            <a:endParaRPr lang="sr-Latn-ME" sz="1400" dirty="0">
              <a:solidFill>
                <a:srgbClr val="92A9B9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01"/>
          <a:stretch/>
        </p:blipFill>
        <p:spPr>
          <a:xfrm>
            <a:off x="2834456" y="615190"/>
            <a:ext cx="9357544" cy="571441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6938"/>
            <a:ext cx="12192000" cy="0"/>
          </a:xfrm>
          <a:prstGeom prst="line">
            <a:avLst/>
          </a:prstGeom>
          <a:ln w="444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0" y="644910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ME" sz="1600" dirty="0">
                <a:solidFill>
                  <a:schemeClr val="bg1"/>
                </a:solidFill>
              </a:rPr>
              <a:t>IV SAVJETOVANJE CG KO </a:t>
            </a:r>
            <a:r>
              <a:rPr lang="sr-Latn-ME" sz="1600" dirty="0" smtClean="0">
                <a:solidFill>
                  <a:schemeClr val="bg1"/>
                </a:solidFill>
              </a:rPr>
              <a:t>CIGRE - </a:t>
            </a:r>
            <a:r>
              <a:rPr lang="sr-Latn-ME" sz="1400" dirty="0" smtClean="0">
                <a:solidFill>
                  <a:schemeClr val="bg1"/>
                </a:solidFill>
              </a:rPr>
              <a:t>Institut </a:t>
            </a:r>
            <a:r>
              <a:rPr lang="sr-Latn-ME" sz="1400" dirty="0">
                <a:solidFill>
                  <a:schemeClr val="bg1"/>
                </a:solidFill>
              </a:rPr>
              <a:t>“Dr Simo Milošević” Igalo, 11 - 14.05.2015</a:t>
            </a:r>
            <a:r>
              <a:rPr lang="sr-Latn-ME" sz="1600" dirty="0">
                <a:solidFill>
                  <a:schemeClr val="bg1"/>
                </a:solidFill>
              </a:rPr>
              <a:t>.</a:t>
            </a:r>
            <a:endParaRPr lang="sr-Latn-ME" sz="16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82295" y="6295360"/>
            <a:ext cx="882572" cy="56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0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498" y="651912"/>
            <a:ext cx="9402501" cy="56794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16938"/>
            <a:ext cx="2789500" cy="571441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0" rtlCol="0" anchor="ctr"/>
          <a:lstStyle/>
          <a:p>
            <a:r>
              <a:rPr lang="sr-Latn-ME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sr-Latn-ME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sr-Latn-ME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sr-Latn-ME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endParaRPr lang="sr-Latn-ME" sz="16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0" y="2257062"/>
            <a:ext cx="2789499" cy="231493"/>
          </a:xfrm>
          <a:prstGeom prst="rect">
            <a:avLst/>
          </a:prstGeom>
          <a:solidFill>
            <a:schemeClr val="accent4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ME"/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1519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M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3" y="63655"/>
            <a:ext cx="1004081" cy="4583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57" y="977916"/>
            <a:ext cx="278949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r-Latn-ME" sz="2400" b="1" dirty="0">
                <a:solidFill>
                  <a:srgbClr val="92A9B9">
                    <a:lumMod val="60000"/>
                    <a:lumOff val="40000"/>
                  </a:srgbClr>
                </a:solidFill>
              </a:rPr>
              <a:t>SISTEM 220 VDC</a:t>
            </a:r>
          </a:p>
          <a:p>
            <a:pPr marL="285750" lvl="0" indent="-112713">
              <a:buFont typeface="Wingdings" panose="05000000000000000000" pitchFamily="2" charset="2"/>
              <a:buChar char="§"/>
            </a:pPr>
            <a:r>
              <a:rPr lang="sr-Latn-ME" sz="1200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PRIJE REKONSTRUKCIJE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ISPRAVLJAČI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BATERIJE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RAZVOD</a:t>
            </a: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endParaRPr lang="sr-Latn-ME" sz="1400" dirty="0">
              <a:solidFill>
                <a:srgbClr val="FFFFFF"/>
              </a:solidFill>
            </a:endParaRPr>
          </a:p>
          <a:p>
            <a:pPr marL="285750" lvl="0" indent="-112713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NAKON REKONSTRUKCIJE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ISPRAVLJAČI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BATERIJE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RAZVOD</a:t>
            </a: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endParaRPr lang="sr-Latn-ME" sz="1400" dirty="0">
              <a:solidFill>
                <a:srgbClr val="FFFFFF"/>
              </a:solidFill>
            </a:endParaRPr>
          </a:p>
          <a:p>
            <a:pPr lvl="0"/>
            <a:r>
              <a:rPr lang="sr-Latn-ME" sz="2400" b="1" dirty="0">
                <a:solidFill>
                  <a:srgbClr val="92A9B9">
                    <a:lumMod val="60000"/>
                    <a:lumOff val="40000"/>
                  </a:srgbClr>
                </a:solidFill>
              </a:rPr>
              <a:t>SISTEM 230V UPS</a:t>
            </a:r>
          </a:p>
          <a:p>
            <a:pPr marL="285750" lvl="0" indent="-112713">
              <a:buFont typeface="Wingdings" panose="05000000000000000000" pitchFamily="2" charset="2"/>
              <a:buChar char="§"/>
            </a:pPr>
            <a:r>
              <a:rPr lang="sr-Latn-ME" sz="1400" b="1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NAKON IMPLENETACIJE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  <a:t>INVERTOR</a:t>
            </a:r>
            <a:endParaRPr lang="sr-Latn-ME" sz="1400" dirty="0">
              <a:solidFill>
                <a:srgbClr val="92A9B9">
                  <a:lumMod val="60000"/>
                  <a:lumOff val="40000"/>
                </a:srgb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RAZVOD</a:t>
            </a:r>
            <a:endParaRPr lang="sr-Latn-ME" sz="1400" dirty="0">
              <a:solidFill>
                <a:srgbClr val="92A9B9">
                  <a:lumMod val="60000"/>
                  <a:lumOff val="40000"/>
                </a:srgbClr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6938"/>
            <a:ext cx="12192000" cy="0"/>
          </a:xfrm>
          <a:prstGeom prst="line">
            <a:avLst/>
          </a:prstGeom>
          <a:ln w="444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0" y="644910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ME" sz="1600" dirty="0">
                <a:solidFill>
                  <a:schemeClr val="bg1"/>
                </a:solidFill>
              </a:rPr>
              <a:t>IV SAVJETOVANJE CG KO </a:t>
            </a:r>
            <a:r>
              <a:rPr lang="sr-Latn-ME" sz="1600" dirty="0" smtClean="0">
                <a:solidFill>
                  <a:schemeClr val="bg1"/>
                </a:solidFill>
              </a:rPr>
              <a:t>CIGRE - </a:t>
            </a:r>
            <a:r>
              <a:rPr lang="sr-Latn-ME" sz="1400" dirty="0" smtClean="0">
                <a:solidFill>
                  <a:schemeClr val="bg1"/>
                </a:solidFill>
              </a:rPr>
              <a:t>Institut </a:t>
            </a:r>
            <a:r>
              <a:rPr lang="sr-Latn-ME" sz="1400" dirty="0">
                <a:solidFill>
                  <a:schemeClr val="bg1"/>
                </a:solidFill>
              </a:rPr>
              <a:t>“Dr Simo Milošević” Igalo, 11 - 14.05.2015</a:t>
            </a:r>
            <a:r>
              <a:rPr lang="sr-Latn-ME" sz="1600" dirty="0">
                <a:solidFill>
                  <a:schemeClr val="bg1"/>
                </a:solidFill>
              </a:rPr>
              <a:t>.</a:t>
            </a:r>
            <a:endParaRPr lang="sr-Latn-ME" sz="16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82295" y="6295360"/>
            <a:ext cx="882572" cy="56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6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12192000" cy="61519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ME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16938"/>
            <a:ext cx="2789500" cy="571441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0" rtlCol="0" anchor="ctr"/>
          <a:lstStyle/>
          <a:p>
            <a:r>
              <a:rPr lang="sr-Latn-ME" sz="2800" b="1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  <a:t/>
            </a:r>
            <a:br>
              <a:rPr lang="sr-Latn-ME" sz="2800" b="1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</a:br>
            <a:r>
              <a:rPr lang="sr-Latn-ME" sz="2800" b="1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  <a:t/>
            </a:r>
            <a:br>
              <a:rPr lang="sr-Latn-ME" sz="2800" b="1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</a:br>
            <a:endParaRPr lang="sr-Latn-ME" sz="1600" dirty="0" smtClean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3" y="63655"/>
            <a:ext cx="1004081" cy="45838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6938"/>
            <a:ext cx="12192000" cy="0"/>
          </a:xfrm>
          <a:prstGeom prst="line">
            <a:avLst/>
          </a:prstGeom>
          <a:ln w="444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0" y="644910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ME" sz="1600" dirty="0">
                <a:solidFill>
                  <a:srgbClr val="FFFFFF"/>
                </a:solidFill>
              </a:rPr>
              <a:t>IV SAVJETOVANJE CG KO </a:t>
            </a:r>
            <a:r>
              <a:rPr lang="sr-Latn-ME" sz="1600" dirty="0" smtClean="0">
                <a:solidFill>
                  <a:srgbClr val="FFFFFF"/>
                </a:solidFill>
              </a:rPr>
              <a:t>CIGRE - </a:t>
            </a:r>
            <a:r>
              <a:rPr lang="sr-Latn-ME" sz="1400" dirty="0" smtClean="0">
                <a:solidFill>
                  <a:srgbClr val="FFFFFF"/>
                </a:solidFill>
              </a:rPr>
              <a:t>Institut </a:t>
            </a:r>
            <a:r>
              <a:rPr lang="sr-Latn-ME" sz="1400" dirty="0">
                <a:solidFill>
                  <a:srgbClr val="FFFFFF"/>
                </a:solidFill>
              </a:rPr>
              <a:t>“Dr Simo Milošević” Igalo, 11 - 14.05.2015</a:t>
            </a:r>
            <a:r>
              <a:rPr lang="sr-Latn-ME" sz="16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82295" y="6295360"/>
            <a:ext cx="882572" cy="5626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939956"/>
            <a:ext cx="2789499" cy="231493"/>
          </a:xfrm>
          <a:prstGeom prst="rect">
            <a:avLst/>
          </a:prstGeom>
          <a:solidFill>
            <a:schemeClr val="accent4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ME">
              <a:solidFill>
                <a:srgbClr val="FFFFFF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23"/>
          <a:stretch/>
        </p:blipFill>
        <p:spPr>
          <a:xfrm>
            <a:off x="2615880" y="545740"/>
            <a:ext cx="9691866" cy="57837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57" y="977916"/>
            <a:ext cx="278949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400" b="1" dirty="0">
                <a:solidFill>
                  <a:srgbClr val="92A9B9">
                    <a:lumMod val="60000"/>
                    <a:lumOff val="40000"/>
                  </a:srgbClr>
                </a:solidFill>
              </a:rPr>
              <a:t>SISTEM 220 VDC</a:t>
            </a:r>
          </a:p>
          <a:p>
            <a:pPr marL="285750" indent="-112713">
              <a:buFont typeface="Wingdings" panose="05000000000000000000" pitchFamily="2" charset="2"/>
              <a:buChar char="§"/>
            </a:pPr>
            <a:r>
              <a:rPr lang="sr-Latn-ME" sz="1200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PRIJE REKONSTRUKCIJE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ISPRAVLJAČI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BATERIJE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RAZVOD</a:t>
            </a: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endParaRPr lang="sr-Latn-ME" sz="1400" dirty="0">
              <a:solidFill>
                <a:srgbClr val="FFFFFF"/>
              </a:solidFill>
            </a:endParaRPr>
          </a:p>
          <a:p>
            <a:pPr marL="285750" indent="-112713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NAKON REKONSTRUKCIJE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ISPRAVLJAČI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BATERIJE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RAZVOD</a:t>
            </a: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endParaRPr lang="sr-Latn-ME" sz="1400" dirty="0">
              <a:solidFill>
                <a:srgbClr val="FFFFFF"/>
              </a:solidFill>
            </a:endParaRPr>
          </a:p>
          <a:p>
            <a:r>
              <a:rPr lang="sr-Latn-ME" sz="2400" b="1" dirty="0">
                <a:solidFill>
                  <a:srgbClr val="92A9B9">
                    <a:lumMod val="60000"/>
                    <a:lumOff val="40000"/>
                  </a:srgbClr>
                </a:solidFill>
              </a:rPr>
              <a:t>SISTEM 230V UPS</a:t>
            </a:r>
          </a:p>
          <a:p>
            <a:pPr marL="285750" indent="-112713">
              <a:buFont typeface="Wingdings" panose="05000000000000000000" pitchFamily="2" charset="2"/>
              <a:buChar char="§"/>
            </a:pPr>
            <a:r>
              <a:rPr lang="sr-Latn-ME" sz="1400" b="1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NAKON IMPLENETACIJE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  <a:t>INVERTOR</a:t>
            </a:r>
            <a:endParaRPr lang="sr-Latn-ME" sz="1400" dirty="0">
              <a:solidFill>
                <a:srgbClr val="92A9B9">
                  <a:lumMod val="60000"/>
                  <a:lumOff val="40000"/>
                </a:srgb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RAZVOD</a:t>
            </a:r>
          </a:p>
        </p:txBody>
      </p:sp>
    </p:spTree>
    <p:extLst>
      <p:ext uri="{BB962C8B-B14F-4D97-AF65-F5344CB8AC3E}">
        <p14:creationId xmlns:p14="http://schemas.microsoft.com/office/powerpoint/2010/main" val="217657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" r="5794"/>
          <a:stretch/>
        </p:blipFill>
        <p:spPr>
          <a:xfrm>
            <a:off x="2834455" y="522038"/>
            <a:ext cx="9353686" cy="580285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-1"/>
            <a:ext cx="12192000" cy="61519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ME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16938"/>
            <a:ext cx="2789500" cy="571441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0" rtlCol="0" anchor="ctr"/>
          <a:lstStyle/>
          <a:p>
            <a:r>
              <a:rPr lang="sr-Latn-ME" sz="2800" b="1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  <a:t/>
            </a:r>
            <a:br>
              <a:rPr lang="sr-Latn-ME" sz="2800" b="1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</a:br>
            <a:r>
              <a:rPr lang="sr-Latn-ME" sz="2800" b="1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  <a:t/>
            </a:r>
            <a:br>
              <a:rPr lang="sr-Latn-ME" sz="2800" b="1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</a:br>
            <a:endParaRPr lang="sr-Latn-ME" sz="1600" dirty="0" smtClean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3" y="63655"/>
            <a:ext cx="1004081" cy="4583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136731"/>
            <a:ext cx="2789499" cy="231493"/>
          </a:xfrm>
          <a:prstGeom prst="rect">
            <a:avLst/>
          </a:prstGeom>
          <a:solidFill>
            <a:schemeClr val="accent4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ME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6938"/>
            <a:ext cx="12192000" cy="0"/>
          </a:xfrm>
          <a:prstGeom prst="line">
            <a:avLst/>
          </a:prstGeom>
          <a:ln w="444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0" y="6449100"/>
            <a:ext cx="121881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ME" sz="1600" dirty="0">
                <a:solidFill>
                  <a:srgbClr val="FFFFFF"/>
                </a:solidFill>
              </a:rPr>
              <a:t>IV SAVJETOVANJE CG KO </a:t>
            </a:r>
            <a:r>
              <a:rPr lang="sr-Latn-ME" sz="1600" dirty="0" smtClean="0">
                <a:solidFill>
                  <a:srgbClr val="FFFFFF"/>
                </a:solidFill>
              </a:rPr>
              <a:t>CIGRE - </a:t>
            </a:r>
            <a:r>
              <a:rPr lang="sr-Latn-ME" sz="1400" dirty="0" smtClean="0">
                <a:solidFill>
                  <a:srgbClr val="FFFFFF"/>
                </a:solidFill>
              </a:rPr>
              <a:t>Institut </a:t>
            </a:r>
            <a:r>
              <a:rPr lang="sr-Latn-ME" sz="1400" dirty="0">
                <a:solidFill>
                  <a:srgbClr val="FFFFFF"/>
                </a:solidFill>
              </a:rPr>
              <a:t>“Dr Simo Milošević” Igalo, 11 - 14.05.2015</a:t>
            </a:r>
            <a:r>
              <a:rPr lang="sr-Latn-ME" sz="16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82295" y="6295360"/>
            <a:ext cx="882572" cy="562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57" y="977916"/>
            <a:ext cx="278949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400" b="1" dirty="0">
                <a:solidFill>
                  <a:srgbClr val="92A9B9">
                    <a:lumMod val="60000"/>
                    <a:lumOff val="40000"/>
                  </a:srgbClr>
                </a:solidFill>
              </a:rPr>
              <a:t>SISTEM 220 VDC</a:t>
            </a:r>
          </a:p>
          <a:p>
            <a:pPr marL="285750" indent="-112713">
              <a:buFont typeface="Wingdings" panose="05000000000000000000" pitchFamily="2" charset="2"/>
              <a:buChar char="§"/>
            </a:pPr>
            <a:r>
              <a:rPr lang="sr-Latn-ME" sz="1200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PRIJE REKONSTRUKCIJE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ISPRAVLJAČI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BATERIJE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RAZVOD</a:t>
            </a: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endParaRPr lang="sr-Latn-ME" sz="1400" dirty="0">
              <a:solidFill>
                <a:srgbClr val="FFFFFF"/>
              </a:solidFill>
            </a:endParaRPr>
          </a:p>
          <a:p>
            <a:pPr marL="285750" indent="-112713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NAKON REKONSTRUKCIJE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ISPRAVLJAČI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BATERIJE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RAZVOD</a:t>
            </a: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endParaRPr lang="sr-Latn-ME" sz="1400" dirty="0">
              <a:solidFill>
                <a:srgbClr val="FFFFFF"/>
              </a:solidFill>
            </a:endParaRPr>
          </a:p>
          <a:p>
            <a:r>
              <a:rPr lang="sr-Latn-ME" sz="2400" b="1" dirty="0">
                <a:solidFill>
                  <a:srgbClr val="92A9B9">
                    <a:lumMod val="60000"/>
                    <a:lumOff val="40000"/>
                  </a:srgbClr>
                </a:solidFill>
              </a:rPr>
              <a:t>SISTEM 230V UPS</a:t>
            </a:r>
          </a:p>
          <a:p>
            <a:pPr marL="285750" indent="-112713">
              <a:buFont typeface="Wingdings" panose="05000000000000000000" pitchFamily="2" charset="2"/>
              <a:buChar char="§"/>
            </a:pPr>
            <a:r>
              <a:rPr lang="sr-Latn-ME" sz="1400" b="1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NAKON IMPLENETACIJE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  <a:t>INVERTOR</a:t>
            </a:r>
            <a:endParaRPr lang="sr-Latn-ME" sz="1400" dirty="0">
              <a:solidFill>
                <a:srgbClr val="92A9B9">
                  <a:lumMod val="60000"/>
                  <a:lumOff val="40000"/>
                </a:srgb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</a:t>
            </a:r>
            <a:r>
              <a:rPr lang="sr-Latn-ME" sz="1400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  <a:t>RAZVOD0</a:t>
            </a:r>
            <a:endParaRPr lang="sr-Latn-ME" sz="1400" dirty="0">
              <a:solidFill>
                <a:srgbClr val="92A9B9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26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16938"/>
            <a:ext cx="2789500" cy="571441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0" rtlCol="0" anchor="ctr"/>
          <a:lstStyle/>
          <a:p>
            <a:r>
              <a:rPr lang="sr-Latn-ME" sz="2800" b="1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  <a:t/>
            </a:r>
            <a:br>
              <a:rPr lang="sr-Latn-ME" sz="2800" b="1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</a:br>
            <a:r>
              <a:rPr lang="sr-Latn-ME" sz="2800" b="1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  <a:t/>
            </a:r>
            <a:br>
              <a:rPr lang="sr-Latn-ME" sz="2800" b="1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</a:br>
            <a:endParaRPr lang="sr-Latn-ME" sz="1600" dirty="0" smtClean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356656"/>
            <a:ext cx="2789499" cy="231493"/>
          </a:xfrm>
          <a:prstGeom prst="rect">
            <a:avLst/>
          </a:prstGeom>
          <a:solidFill>
            <a:schemeClr val="accent4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ME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1519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ME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3" y="63655"/>
            <a:ext cx="1004081" cy="4583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57" y="977916"/>
            <a:ext cx="278949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400" b="1" dirty="0">
                <a:solidFill>
                  <a:srgbClr val="92A9B9">
                    <a:lumMod val="60000"/>
                    <a:lumOff val="40000"/>
                  </a:srgbClr>
                </a:solidFill>
              </a:rPr>
              <a:t>SISTEM 220 VDC</a:t>
            </a:r>
          </a:p>
          <a:p>
            <a:pPr marL="285750" indent="-112713">
              <a:buFont typeface="Wingdings" panose="05000000000000000000" pitchFamily="2" charset="2"/>
              <a:buChar char="§"/>
            </a:pPr>
            <a:r>
              <a:rPr lang="sr-Latn-ME" sz="1200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PRIJE REKONSTRUKCIJE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ISPRAVLJAČI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BATERIJE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RAZVOD</a:t>
            </a: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endParaRPr lang="sr-Latn-ME" sz="1400" dirty="0">
              <a:solidFill>
                <a:srgbClr val="FFFFFF"/>
              </a:solidFill>
            </a:endParaRPr>
          </a:p>
          <a:p>
            <a:pPr marL="285750" indent="-112713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NAKON REKONSTRUKCIJE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ISPRAVLJAČI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BATERIJE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RAZVOD</a:t>
            </a: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endParaRPr lang="sr-Latn-ME" sz="1400" dirty="0">
              <a:solidFill>
                <a:srgbClr val="FFFFFF"/>
              </a:solidFill>
            </a:endParaRPr>
          </a:p>
          <a:p>
            <a:r>
              <a:rPr lang="sr-Latn-ME" sz="2400" b="1" dirty="0">
                <a:solidFill>
                  <a:srgbClr val="92A9B9">
                    <a:lumMod val="60000"/>
                    <a:lumOff val="40000"/>
                  </a:srgbClr>
                </a:solidFill>
              </a:rPr>
              <a:t>SISTEM 230V UPS</a:t>
            </a:r>
          </a:p>
          <a:p>
            <a:pPr marL="285750" indent="-112713">
              <a:buFont typeface="Wingdings" panose="05000000000000000000" pitchFamily="2" charset="2"/>
              <a:buChar char="§"/>
            </a:pPr>
            <a:r>
              <a:rPr lang="sr-Latn-ME" sz="1400" b="1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NAKON IMPLENETACIJE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  <a:t>INVERTOR</a:t>
            </a:r>
            <a:endParaRPr lang="sr-Latn-ME" sz="1400" dirty="0">
              <a:solidFill>
                <a:srgbClr val="92A9B9">
                  <a:lumMod val="60000"/>
                  <a:lumOff val="40000"/>
                </a:srgb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RAZVOD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6938"/>
            <a:ext cx="12192000" cy="0"/>
          </a:xfrm>
          <a:prstGeom prst="line">
            <a:avLst/>
          </a:prstGeom>
          <a:ln w="444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0" y="644910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ME" sz="1600" dirty="0">
                <a:solidFill>
                  <a:srgbClr val="FFFFFF"/>
                </a:solidFill>
              </a:rPr>
              <a:t>IV SAVJETOVANJE CG KO </a:t>
            </a:r>
            <a:r>
              <a:rPr lang="sr-Latn-ME" sz="1600" dirty="0" smtClean="0">
                <a:solidFill>
                  <a:srgbClr val="FFFFFF"/>
                </a:solidFill>
              </a:rPr>
              <a:t>CIGRE - </a:t>
            </a:r>
            <a:r>
              <a:rPr lang="sr-Latn-ME" sz="1400" dirty="0" smtClean="0">
                <a:solidFill>
                  <a:srgbClr val="FFFFFF"/>
                </a:solidFill>
              </a:rPr>
              <a:t>Institut </a:t>
            </a:r>
            <a:r>
              <a:rPr lang="sr-Latn-ME" sz="1400" dirty="0">
                <a:solidFill>
                  <a:srgbClr val="FFFFFF"/>
                </a:solidFill>
              </a:rPr>
              <a:t>“Dr Simo Milošević” Igalo, 11 - 14.05.2015</a:t>
            </a:r>
            <a:r>
              <a:rPr lang="sr-Latn-ME" sz="16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82295" y="6295360"/>
            <a:ext cx="882572" cy="562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"/>
          <a:stretch/>
        </p:blipFill>
        <p:spPr>
          <a:xfrm>
            <a:off x="2834455" y="659763"/>
            <a:ext cx="9357545" cy="567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8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"/>
          <a:stretch/>
        </p:blipFill>
        <p:spPr>
          <a:xfrm>
            <a:off x="2789499" y="624959"/>
            <a:ext cx="9410217" cy="57063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16938"/>
            <a:ext cx="2789500" cy="571441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0" rtlCol="0" anchor="ctr"/>
          <a:lstStyle/>
          <a:p>
            <a:r>
              <a:rPr lang="sr-Latn-ME" sz="2800" b="1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  <a:t/>
            </a:r>
            <a:br>
              <a:rPr lang="sr-Latn-ME" sz="2800" b="1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</a:br>
            <a:r>
              <a:rPr lang="sr-Latn-ME" sz="2800" b="1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  <a:t/>
            </a:r>
            <a:br>
              <a:rPr lang="sr-Latn-ME" sz="2800" b="1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</a:br>
            <a:endParaRPr lang="sr-Latn-ME" sz="1600" dirty="0" smtClean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588150"/>
            <a:ext cx="2789499" cy="231493"/>
          </a:xfrm>
          <a:prstGeom prst="rect">
            <a:avLst/>
          </a:prstGeom>
          <a:solidFill>
            <a:schemeClr val="accent4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ME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1519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ME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3" y="63655"/>
            <a:ext cx="1004081" cy="45838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6938"/>
            <a:ext cx="12192000" cy="0"/>
          </a:xfrm>
          <a:prstGeom prst="line">
            <a:avLst/>
          </a:prstGeom>
          <a:ln w="444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0" y="6449100"/>
            <a:ext cx="12191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ME" sz="1600" dirty="0">
                <a:solidFill>
                  <a:srgbClr val="FFFFFF"/>
                </a:solidFill>
              </a:rPr>
              <a:t>IV SAVJETOVANJE CG KO </a:t>
            </a:r>
            <a:r>
              <a:rPr lang="sr-Latn-ME" sz="1600" dirty="0" smtClean="0">
                <a:solidFill>
                  <a:srgbClr val="FFFFFF"/>
                </a:solidFill>
              </a:rPr>
              <a:t>CIGRE - </a:t>
            </a:r>
            <a:r>
              <a:rPr lang="sr-Latn-ME" sz="1400" dirty="0" smtClean="0">
                <a:solidFill>
                  <a:srgbClr val="FFFFFF"/>
                </a:solidFill>
              </a:rPr>
              <a:t>Institut </a:t>
            </a:r>
            <a:r>
              <a:rPr lang="sr-Latn-ME" sz="1400" dirty="0">
                <a:solidFill>
                  <a:srgbClr val="FFFFFF"/>
                </a:solidFill>
              </a:rPr>
              <a:t>“Dr Simo Milošević” Igalo, 11 - 14.05.2015</a:t>
            </a:r>
            <a:r>
              <a:rPr lang="sr-Latn-ME" sz="16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82295" y="6295360"/>
            <a:ext cx="882572" cy="562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57" y="977916"/>
            <a:ext cx="278949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400" b="1" dirty="0">
                <a:solidFill>
                  <a:srgbClr val="92A9B9">
                    <a:lumMod val="60000"/>
                    <a:lumOff val="40000"/>
                  </a:srgbClr>
                </a:solidFill>
              </a:rPr>
              <a:t>SISTEM 220 VDC</a:t>
            </a:r>
          </a:p>
          <a:p>
            <a:pPr marL="285750" indent="-112713">
              <a:buFont typeface="Wingdings" panose="05000000000000000000" pitchFamily="2" charset="2"/>
              <a:buChar char="§"/>
            </a:pPr>
            <a:r>
              <a:rPr lang="sr-Latn-ME" sz="1200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PRIJE REKONSTRUKCIJE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ISPRAVLJAČI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BATERIJE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RAZVOD</a:t>
            </a: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endParaRPr lang="sr-Latn-ME" sz="1400" dirty="0">
              <a:solidFill>
                <a:srgbClr val="FFFFFF"/>
              </a:solidFill>
            </a:endParaRPr>
          </a:p>
          <a:p>
            <a:pPr marL="285750" indent="-112713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NAKON REKONSTRUKCIJE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ISPRAVLJAČI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BATERIJE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RAZVOD</a:t>
            </a: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endParaRPr lang="sr-Latn-ME" sz="1400" dirty="0">
              <a:solidFill>
                <a:srgbClr val="FFFFFF"/>
              </a:solidFill>
            </a:endParaRPr>
          </a:p>
          <a:p>
            <a:r>
              <a:rPr lang="sr-Latn-ME" sz="2400" b="1" dirty="0">
                <a:solidFill>
                  <a:srgbClr val="92A9B9">
                    <a:lumMod val="60000"/>
                    <a:lumOff val="40000"/>
                  </a:srgbClr>
                </a:solidFill>
              </a:rPr>
              <a:t>SISTEM 230V UPS</a:t>
            </a:r>
          </a:p>
          <a:p>
            <a:pPr marL="285750" indent="-112713">
              <a:buFont typeface="Wingdings" panose="05000000000000000000" pitchFamily="2" charset="2"/>
              <a:buChar char="§"/>
            </a:pPr>
            <a:r>
              <a:rPr lang="sr-Latn-ME" sz="1400" b="1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NAKON IMPLENETACIJE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  <a:t>INVERTOR</a:t>
            </a:r>
            <a:endParaRPr lang="sr-Latn-ME" sz="1400" dirty="0">
              <a:solidFill>
                <a:srgbClr val="92A9B9">
                  <a:lumMod val="60000"/>
                  <a:lumOff val="40000"/>
                </a:srgb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RAZVOD</a:t>
            </a:r>
          </a:p>
        </p:txBody>
      </p:sp>
    </p:spTree>
    <p:extLst>
      <p:ext uri="{BB962C8B-B14F-4D97-AF65-F5344CB8AC3E}">
        <p14:creationId xmlns:p14="http://schemas.microsoft.com/office/powerpoint/2010/main" val="402855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7280" y="2916821"/>
            <a:ext cx="10058400" cy="1377387"/>
          </a:xfrm>
        </p:spPr>
        <p:txBody>
          <a:bodyPr>
            <a:normAutofit/>
          </a:bodyPr>
          <a:lstStyle/>
          <a:p>
            <a:pPr algn="ctr"/>
            <a:r>
              <a:rPr lang="sr-Latn-ME" sz="44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SISTEM </a:t>
            </a:r>
            <a:r>
              <a:rPr lang="sr-Latn-ME" sz="44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BESPREKIDNOG NAPAJANJA </a:t>
            </a:r>
            <a:r>
              <a:rPr lang="sr-Latn-ME" sz="44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POTROŠAČA NA </a:t>
            </a:r>
            <a:r>
              <a:rPr lang="sr-Latn-ME" sz="44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NAPONU 230V, 50Hz</a:t>
            </a:r>
            <a:endParaRPr lang="sr-Latn-M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5" y="54459"/>
            <a:ext cx="1299264" cy="59314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449100"/>
            <a:ext cx="121341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ME" sz="1600" dirty="0">
                <a:solidFill>
                  <a:srgbClr val="FFFFFF"/>
                </a:solidFill>
              </a:rPr>
              <a:t>IV SAVJETOVANJE CG KO </a:t>
            </a:r>
            <a:r>
              <a:rPr lang="sr-Latn-ME" sz="1600" dirty="0" smtClean="0">
                <a:solidFill>
                  <a:srgbClr val="FFFFFF"/>
                </a:solidFill>
              </a:rPr>
              <a:t>CIGRE - </a:t>
            </a:r>
            <a:r>
              <a:rPr lang="sr-Latn-ME" sz="1400" dirty="0" smtClean="0">
                <a:solidFill>
                  <a:srgbClr val="FFFFFF"/>
                </a:solidFill>
              </a:rPr>
              <a:t>Institut </a:t>
            </a:r>
            <a:r>
              <a:rPr lang="sr-Latn-ME" sz="1400" dirty="0">
                <a:solidFill>
                  <a:srgbClr val="FFFFFF"/>
                </a:solidFill>
              </a:rPr>
              <a:t>“Dr Simo Milošević” Igalo, 11 - 14.05.2015</a:t>
            </a:r>
            <a:r>
              <a:rPr lang="sr-Latn-ME" sz="16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82295" y="6295360"/>
            <a:ext cx="882572" cy="56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5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ME" sz="32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RAZLOZI ZA IMPLEMENTACIJU</a:t>
            </a:r>
            <a:endParaRPr lang="sr-Latn-ME" sz="32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088802"/>
            <a:ext cx="10058400" cy="3964757"/>
          </a:xfrm>
        </p:spPr>
        <p:txBody>
          <a:bodyPr>
            <a:normAutofit/>
          </a:bodyPr>
          <a:lstStyle/>
          <a:p>
            <a:pPr marL="531813" indent="-90488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ULOGA I ZNAČAJ SISTEMA KOJE JE NEOPHODNO BESPREKIDNO NAPAJATI</a:t>
            </a:r>
          </a:p>
          <a:p>
            <a:pPr marL="717550" indent="-266700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KVALITETNO RJEŠAVANJE PROBLEMA BESPREKIDNOG NAPAJANJA POTROŠAČA NA NAPONU 220V, 50 Hz</a:t>
            </a:r>
          </a:p>
          <a:p>
            <a:pPr marL="531813" indent="-90488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NADZOR SISTEMA NAPAJANJA</a:t>
            </a:r>
            <a:endParaRPr lang="sr-Latn-ME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531813" indent="-90488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POVEĆANJE KVALITETA NAPAJANJA POTROŠAČA</a:t>
            </a:r>
          </a:p>
          <a:p>
            <a:pPr marL="531813" indent="-90488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PRIPREMA SISTEMA ZA BUDUĆU REKONSTRUKCIJU I MODERNIZACIJE ELEKTRANE</a:t>
            </a:r>
          </a:p>
          <a:p>
            <a:pPr marL="531813" indent="-90488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SMANJENJE TROŠKOVA ODRŽAVANJA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5" y="54459"/>
            <a:ext cx="1299264" cy="5931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44910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ME" sz="1600" dirty="0">
                <a:solidFill>
                  <a:srgbClr val="FFFFFF"/>
                </a:solidFill>
              </a:rPr>
              <a:t>IV SAVJETOVANJE CG KO </a:t>
            </a:r>
            <a:r>
              <a:rPr lang="sr-Latn-ME" sz="1600" dirty="0" smtClean="0">
                <a:solidFill>
                  <a:srgbClr val="FFFFFF"/>
                </a:solidFill>
              </a:rPr>
              <a:t>CIGRE - </a:t>
            </a:r>
            <a:r>
              <a:rPr lang="sr-Latn-ME" sz="1400" dirty="0" smtClean="0">
                <a:solidFill>
                  <a:srgbClr val="FFFFFF"/>
                </a:solidFill>
              </a:rPr>
              <a:t>Institut </a:t>
            </a:r>
            <a:r>
              <a:rPr lang="sr-Latn-ME" sz="1400" dirty="0">
                <a:solidFill>
                  <a:srgbClr val="FFFFFF"/>
                </a:solidFill>
              </a:rPr>
              <a:t>“Dr Simo Milošević” Igalo, 11 - 14.05.2015</a:t>
            </a:r>
            <a:r>
              <a:rPr lang="sr-Latn-ME" sz="16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82295" y="6295360"/>
            <a:ext cx="882572" cy="56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8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3652"/>
            <a:ext cx="10477404" cy="1450757"/>
          </a:xfrm>
        </p:spPr>
        <p:txBody>
          <a:bodyPr>
            <a:normAutofit/>
          </a:bodyPr>
          <a:lstStyle/>
          <a:p>
            <a:r>
              <a:rPr lang="sr-Latn-ME" sz="32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NOVI KONCEPT BESPREKIDNOG NAPAJANJA POTROŠAČA</a:t>
            </a:r>
            <a:endParaRPr lang="sr-Latn-ME" sz="32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088802"/>
            <a:ext cx="10058400" cy="3964757"/>
          </a:xfrm>
        </p:spPr>
        <p:txBody>
          <a:bodyPr>
            <a:normAutofit/>
          </a:bodyPr>
          <a:lstStyle/>
          <a:p>
            <a:r>
              <a:rPr lang="sr-Latn-ME" sz="2400" b="1" dirty="0">
                <a:solidFill>
                  <a:schemeClr val="accent4">
                    <a:lumMod val="75000"/>
                  </a:schemeClr>
                </a:solidFill>
              </a:rPr>
              <a:t>KONFIGURACIJA SISTEMA</a:t>
            </a:r>
          </a:p>
          <a:p>
            <a:pPr marL="531813" indent="-90488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MODULARNI INVERTOR U N+1 IZVEDBI </a:t>
            </a:r>
            <a:r>
              <a:rPr lang="sr-Latn-ME" sz="1600" dirty="0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sr-Latn-ME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sr-Latn-ME" sz="1600" dirty="0" smtClean="0">
                <a:solidFill>
                  <a:schemeClr val="accent1">
                    <a:lumMod val="50000"/>
                  </a:schemeClr>
                </a:solidFill>
              </a:rPr>
              <a:t>IZLAZ 15kVA PROŠIRIVO DO 19,5kVA</a:t>
            </a:r>
            <a:endParaRPr lang="sr-Latn-ME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531813" indent="-90488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NAPAJANJE INVERTORA IZVEDENO SA OBA SISTEMA 220VDC</a:t>
            </a:r>
          </a:p>
          <a:p>
            <a:pPr marL="531813" indent="-90488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NUŽNO NAPAJANJE IZ 0,4kV POSTROJENJA  PREKO IZOLACIONOG TRANSFORMATORA</a:t>
            </a:r>
          </a:p>
          <a:p>
            <a:pPr marL="531813" indent="-90488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AUTOMATSKA I RUČNA STATIČKA PREKLOPKA</a:t>
            </a:r>
          </a:p>
          <a:p>
            <a:pPr marL="531813" indent="-90488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IEC STANDARDIZOVAN, SAVREMEN, MODULARAN GLAVNI RAZVOD</a:t>
            </a:r>
            <a:endParaRPr lang="sr-Latn-ME" dirty="0">
              <a:solidFill>
                <a:schemeClr val="accent1">
                  <a:lumMod val="50000"/>
                </a:schemeClr>
              </a:solidFill>
            </a:endParaRPr>
          </a:p>
          <a:p>
            <a:pPr marL="531813" indent="-90488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SAVREMEN SISTEM UPRAVLJANJA POSTROJENJEM </a:t>
            </a:r>
            <a:r>
              <a:rPr lang="sr-Latn-ME" sz="1600" dirty="0" smtClean="0">
                <a:solidFill>
                  <a:schemeClr val="accent1">
                    <a:lumMod val="50000"/>
                  </a:schemeClr>
                </a:solidFill>
              </a:rPr>
              <a:t>– INTEGRACIJA U SCADA SISTEM ELEKTRANE</a:t>
            </a:r>
            <a:endParaRPr lang="sr-Latn-ME" sz="1600" dirty="0"/>
          </a:p>
          <a:p>
            <a:pPr marL="441325" indent="0">
              <a:buNone/>
            </a:pPr>
            <a:endParaRPr lang="sr-Latn-ME" sz="1400" dirty="0" smtClean="0"/>
          </a:p>
          <a:p>
            <a:pPr marL="441325" indent="0">
              <a:buNone/>
            </a:pPr>
            <a:endParaRPr lang="sr-Latn-ME" sz="16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5" y="54459"/>
            <a:ext cx="1299264" cy="59314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44910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ME" sz="1600" dirty="0">
                <a:solidFill>
                  <a:srgbClr val="FFFFFF"/>
                </a:solidFill>
              </a:rPr>
              <a:t>IV SAVJETOVANJE CG KO </a:t>
            </a:r>
            <a:r>
              <a:rPr lang="sr-Latn-ME" sz="1600" dirty="0" smtClean="0">
                <a:solidFill>
                  <a:srgbClr val="FFFFFF"/>
                </a:solidFill>
              </a:rPr>
              <a:t>CIGRE - </a:t>
            </a:r>
            <a:r>
              <a:rPr lang="sr-Latn-ME" sz="1400" dirty="0" smtClean="0">
                <a:solidFill>
                  <a:srgbClr val="FFFFFF"/>
                </a:solidFill>
              </a:rPr>
              <a:t>Institut </a:t>
            </a:r>
            <a:r>
              <a:rPr lang="sr-Latn-ME" sz="1400" dirty="0">
                <a:solidFill>
                  <a:srgbClr val="FFFFFF"/>
                </a:solidFill>
              </a:rPr>
              <a:t>“Dr Simo Milošević” Igalo, 11 - 14.05.2015</a:t>
            </a:r>
            <a:r>
              <a:rPr lang="sr-Latn-ME" sz="16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82295" y="6295360"/>
            <a:ext cx="882572" cy="56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8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16938"/>
            <a:ext cx="2789500" cy="571441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0" rtlCol="0" anchor="ctr"/>
          <a:lstStyle/>
          <a:p>
            <a:r>
              <a:rPr lang="sr-Latn-ME" sz="2800" b="1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  <a:t/>
            </a:r>
            <a:br>
              <a:rPr lang="sr-Latn-ME" sz="2800" b="1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</a:br>
            <a:r>
              <a:rPr lang="sr-Latn-ME" sz="2800" b="1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  <a:t/>
            </a:r>
            <a:br>
              <a:rPr lang="sr-Latn-ME" sz="2800" b="1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</a:br>
            <a:endParaRPr lang="sr-Latn-ME" sz="1600" dirty="0" smtClean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1519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ME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3" y="63655"/>
            <a:ext cx="1004081" cy="4583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838208"/>
            <a:ext cx="2789499" cy="231493"/>
          </a:xfrm>
          <a:prstGeom prst="rect">
            <a:avLst/>
          </a:prstGeom>
          <a:solidFill>
            <a:schemeClr val="accent4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ME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6938"/>
            <a:ext cx="12192000" cy="0"/>
          </a:xfrm>
          <a:prstGeom prst="line">
            <a:avLst/>
          </a:prstGeom>
          <a:ln w="444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0" y="6449100"/>
            <a:ext cx="121881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ME" sz="1600" dirty="0">
                <a:solidFill>
                  <a:srgbClr val="FFFFFF"/>
                </a:solidFill>
              </a:rPr>
              <a:t>IV SAVJETOVANJE CG KO </a:t>
            </a:r>
            <a:r>
              <a:rPr lang="sr-Latn-ME" sz="1600" dirty="0" smtClean="0">
                <a:solidFill>
                  <a:srgbClr val="FFFFFF"/>
                </a:solidFill>
              </a:rPr>
              <a:t>CIGRE - </a:t>
            </a:r>
            <a:r>
              <a:rPr lang="sr-Latn-ME" sz="1400" dirty="0" smtClean="0">
                <a:solidFill>
                  <a:srgbClr val="FFFFFF"/>
                </a:solidFill>
              </a:rPr>
              <a:t>Institut </a:t>
            </a:r>
            <a:r>
              <a:rPr lang="sr-Latn-ME" sz="1400" dirty="0">
                <a:solidFill>
                  <a:srgbClr val="FFFFFF"/>
                </a:solidFill>
              </a:rPr>
              <a:t>“Dr Simo Milošević” Igalo, 11 - 14.05.2015</a:t>
            </a:r>
            <a:r>
              <a:rPr lang="sr-Latn-ME" sz="16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82295" y="6295360"/>
            <a:ext cx="882572" cy="562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57" y="977916"/>
            <a:ext cx="278949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400" b="1" dirty="0">
                <a:solidFill>
                  <a:srgbClr val="92A9B9">
                    <a:lumMod val="60000"/>
                    <a:lumOff val="40000"/>
                  </a:srgbClr>
                </a:solidFill>
              </a:rPr>
              <a:t>SISTEM 220 VDC</a:t>
            </a:r>
          </a:p>
          <a:p>
            <a:pPr marL="285750" indent="-112713">
              <a:buFont typeface="Wingdings" panose="05000000000000000000" pitchFamily="2" charset="2"/>
              <a:buChar char="§"/>
            </a:pPr>
            <a:r>
              <a:rPr lang="sr-Latn-ME" sz="1200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PRIJE REKONSTRUKCIJE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ISPRAVLJAČI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BATERIJE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RAZVOD</a:t>
            </a: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endParaRPr lang="sr-Latn-ME" sz="1400" dirty="0">
              <a:solidFill>
                <a:srgbClr val="FFFFFF"/>
              </a:solidFill>
            </a:endParaRPr>
          </a:p>
          <a:p>
            <a:pPr marL="285750" indent="-112713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NAKON REKONSTRUKCIJE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ISPRAVLJAČI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BATERIJE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RAZVOD</a:t>
            </a: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endParaRPr lang="sr-Latn-ME" sz="1400" dirty="0">
              <a:solidFill>
                <a:srgbClr val="FFFFFF"/>
              </a:solidFill>
            </a:endParaRPr>
          </a:p>
          <a:p>
            <a:r>
              <a:rPr lang="sr-Latn-ME" sz="2400" b="1" dirty="0">
                <a:solidFill>
                  <a:srgbClr val="92A9B9">
                    <a:lumMod val="60000"/>
                    <a:lumOff val="40000"/>
                  </a:srgbClr>
                </a:solidFill>
              </a:rPr>
              <a:t>SISTEM 230V UPS</a:t>
            </a:r>
          </a:p>
          <a:p>
            <a:pPr marL="285750" indent="-112713">
              <a:buFont typeface="Wingdings" panose="05000000000000000000" pitchFamily="2" charset="2"/>
              <a:buChar char="§"/>
            </a:pPr>
            <a:r>
              <a:rPr lang="sr-Latn-ME" sz="1400" b="1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NAKON IMPLENETACIJE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  <a:t>INVERTOR</a:t>
            </a:r>
            <a:endParaRPr lang="sr-Latn-ME" sz="1400" dirty="0">
              <a:solidFill>
                <a:srgbClr val="92A9B9">
                  <a:lumMod val="60000"/>
                  <a:lumOff val="40000"/>
                </a:srgb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RAZVOD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3" b="202"/>
          <a:stretch/>
        </p:blipFill>
        <p:spPr>
          <a:xfrm>
            <a:off x="2789523" y="615190"/>
            <a:ext cx="9340745" cy="570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3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ME" sz="32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ZNAČAJ SISTEMA NAPAJANJA POTROŠAČA NA NAPONU </a:t>
            </a:r>
            <a:br>
              <a:rPr lang="sr-Latn-ME" sz="32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</a:br>
            <a:r>
              <a:rPr lang="sr-Latn-ME" sz="32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220V DC I 230V, 50HZ UPS</a:t>
            </a:r>
            <a:endParaRPr lang="sr-Latn-ME" sz="32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6730" y="1939040"/>
            <a:ext cx="10202092" cy="4153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ME" sz="2400" b="1" dirty="0" smtClean="0">
                <a:solidFill>
                  <a:schemeClr val="accent4">
                    <a:lumMod val="75000"/>
                  </a:schemeClr>
                </a:solidFill>
              </a:rPr>
              <a:t>NAPAJANJE POTROŠAČA NA JEDNOSMJERNOM NAPONU 220V</a:t>
            </a:r>
            <a:endParaRPr lang="sr-Latn-ME" sz="24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KOMANDNI I SIGNALNI KRUGOVI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NAPAJANJE ZAŠTITNIH I UPRAVLJAČKIH UREĐAJA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NUŽNA RASVJETA</a:t>
            </a:r>
          </a:p>
          <a:p>
            <a:pPr marL="0" indent="0">
              <a:buNone/>
            </a:pPr>
            <a:endParaRPr lang="sr-Latn-ME" sz="2400" dirty="0" smtClean="0"/>
          </a:p>
          <a:p>
            <a:pPr marL="0" indent="0">
              <a:buNone/>
            </a:pPr>
            <a:r>
              <a:rPr lang="sr-Latn-ME" sz="2400" b="1" dirty="0" smtClean="0">
                <a:solidFill>
                  <a:schemeClr val="accent4">
                    <a:lumMod val="75000"/>
                  </a:schemeClr>
                </a:solidFill>
              </a:rPr>
              <a:t>BESPREKIDNO NAPAJANJE </a:t>
            </a:r>
            <a:r>
              <a:rPr lang="sr-Latn-ME" sz="2400" b="1" dirty="0">
                <a:solidFill>
                  <a:schemeClr val="accent4">
                    <a:lumMod val="75000"/>
                  </a:schemeClr>
                </a:solidFill>
              </a:rPr>
              <a:t>POTROŠAČA </a:t>
            </a:r>
            <a:r>
              <a:rPr lang="sr-Latn-ME" sz="2400" b="1" dirty="0" smtClean="0">
                <a:solidFill>
                  <a:schemeClr val="accent4">
                    <a:lumMod val="75000"/>
                  </a:schemeClr>
                </a:solidFill>
              </a:rPr>
              <a:t>NA NAPONU 230V,50Hz</a:t>
            </a:r>
            <a:endParaRPr lang="sr-Latn-ME" sz="2400" b="1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RAČUNARSKI SISTEM NA NIVOU ELEKTRANE</a:t>
            </a:r>
          </a:p>
          <a:p>
            <a:pPr marL="0" indent="0">
              <a:buNone/>
            </a:pPr>
            <a:endParaRPr lang="sr-Latn-ME" sz="2400" dirty="0" smtClean="0"/>
          </a:p>
          <a:p>
            <a:pPr>
              <a:buFont typeface="Wingdings" panose="05000000000000000000" pitchFamily="2" charset="2"/>
              <a:buChar char="q"/>
            </a:pPr>
            <a:endParaRPr lang="sr-Latn-ME" sz="2400" dirty="0" smtClean="0"/>
          </a:p>
          <a:p>
            <a:pPr>
              <a:buFont typeface="Wingdings" panose="05000000000000000000" pitchFamily="2" charset="2"/>
              <a:buChar char="q"/>
            </a:pPr>
            <a:endParaRPr lang="sr-Latn-ME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5" y="54459"/>
            <a:ext cx="1299264" cy="5931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44910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ME" sz="1600" dirty="0">
                <a:solidFill>
                  <a:schemeClr val="bg1"/>
                </a:solidFill>
              </a:rPr>
              <a:t>IV SAVJETOVANJE CG KO </a:t>
            </a:r>
            <a:r>
              <a:rPr lang="sr-Latn-ME" sz="1600" dirty="0" smtClean="0">
                <a:solidFill>
                  <a:schemeClr val="bg1"/>
                </a:solidFill>
              </a:rPr>
              <a:t>CIGRE - </a:t>
            </a:r>
            <a:r>
              <a:rPr lang="sr-Latn-ME" sz="1400" dirty="0" smtClean="0">
                <a:solidFill>
                  <a:schemeClr val="bg1"/>
                </a:solidFill>
              </a:rPr>
              <a:t>Institut </a:t>
            </a:r>
            <a:r>
              <a:rPr lang="sr-Latn-ME" sz="1400" dirty="0">
                <a:solidFill>
                  <a:schemeClr val="bg1"/>
                </a:solidFill>
              </a:rPr>
              <a:t>“Dr Simo Milošević” Igalo, 11 - 14.05.2015</a:t>
            </a:r>
            <a:r>
              <a:rPr lang="sr-Latn-ME" sz="1600" dirty="0">
                <a:solidFill>
                  <a:schemeClr val="bg1"/>
                </a:solidFill>
              </a:rPr>
              <a:t>.</a:t>
            </a:r>
            <a:endParaRPr lang="sr-Latn-ME" sz="16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82295" y="6295360"/>
            <a:ext cx="882572" cy="56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5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7" b="7849"/>
          <a:stretch/>
        </p:blipFill>
        <p:spPr>
          <a:xfrm>
            <a:off x="6433787" y="615190"/>
            <a:ext cx="5758214" cy="57161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16938"/>
            <a:ext cx="2789500" cy="571441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0" rtlCol="0" anchor="ctr"/>
          <a:lstStyle/>
          <a:p>
            <a:r>
              <a:rPr lang="sr-Latn-ME" sz="2800" b="1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  <a:t/>
            </a:r>
            <a:br>
              <a:rPr lang="sr-Latn-ME" sz="2800" b="1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</a:br>
            <a:r>
              <a:rPr lang="sr-Latn-ME" sz="2800" b="1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  <a:t/>
            </a:r>
            <a:br>
              <a:rPr lang="sr-Latn-ME" sz="2800" b="1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</a:br>
            <a:endParaRPr lang="sr-Latn-ME" sz="1600" dirty="0" smtClean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1519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ME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3" y="63655"/>
            <a:ext cx="1004081" cy="45838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6938"/>
            <a:ext cx="12192000" cy="0"/>
          </a:xfrm>
          <a:prstGeom prst="line">
            <a:avLst/>
          </a:prstGeom>
          <a:ln w="444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0" y="644910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ME" sz="1600" dirty="0">
                <a:solidFill>
                  <a:srgbClr val="FFFFFF"/>
                </a:solidFill>
              </a:rPr>
              <a:t>IV SAVJETOVANJE CG KO </a:t>
            </a:r>
            <a:r>
              <a:rPr lang="sr-Latn-ME" sz="1600" dirty="0" smtClean="0">
                <a:solidFill>
                  <a:srgbClr val="FFFFFF"/>
                </a:solidFill>
              </a:rPr>
              <a:t>CIGRE - </a:t>
            </a:r>
            <a:r>
              <a:rPr lang="sr-Latn-ME" sz="1400" dirty="0" smtClean="0">
                <a:solidFill>
                  <a:srgbClr val="FFFFFF"/>
                </a:solidFill>
              </a:rPr>
              <a:t>Institut </a:t>
            </a:r>
            <a:r>
              <a:rPr lang="sr-Latn-ME" sz="1400" dirty="0">
                <a:solidFill>
                  <a:srgbClr val="FFFFFF"/>
                </a:solidFill>
              </a:rPr>
              <a:t>“Dr Simo Milošević” Igalo, 11 - 14.05.2015</a:t>
            </a:r>
            <a:r>
              <a:rPr lang="sr-Latn-ME" sz="16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82295" y="6295360"/>
            <a:ext cx="882572" cy="5626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5034977"/>
            <a:ext cx="2789499" cy="231493"/>
          </a:xfrm>
          <a:prstGeom prst="rect">
            <a:avLst/>
          </a:prstGeom>
          <a:solidFill>
            <a:schemeClr val="accent4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ME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57" y="977916"/>
            <a:ext cx="278949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400" b="1" dirty="0">
                <a:solidFill>
                  <a:srgbClr val="92A9B9">
                    <a:lumMod val="60000"/>
                    <a:lumOff val="40000"/>
                  </a:srgbClr>
                </a:solidFill>
              </a:rPr>
              <a:t>SISTEM 220 VDC</a:t>
            </a:r>
          </a:p>
          <a:p>
            <a:pPr marL="285750" indent="-112713">
              <a:buFont typeface="Wingdings" panose="05000000000000000000" pitchFamily="2" charset="2"/>
              <a:buChar char="§"/>
            </a:pPr>
            <a:r>
              <a:rPr lang="sr-Latn-ME" sz="1200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PRIJE REKONSTRUKCIJE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ISPRAVLJAČI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BATERIJE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RAZVOD</a:t>
            </a: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endParaRPr lang="sr-Latn-ME" sz="1400" dirty="0">
              <a:solidFill>
                <a:srgbClr val="FFFFFF"/>
              </a:solidFill>
            </a:endParaRPr>
          </a:p>
          <a:p>
            <a:pPr marL="285750" indent="-112713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NAKON REKONSTRUKCIJE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ISPRAVLJAČI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BATERIJE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RAZVOD</a:t>
            </a: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endParaRPr lang="sr-Latn-ME" sz="1400" dirty="0">
              <a:solidFill>
                <a:srgbClr val="FFFFFF"/>
              </a:solidFill>
            </a:endParaRPr>
          </a:p>
          <a:p>
            <a:r>
              <a:rPr lang="sr-Latn-ME" sz="2400" b="1" dirty="0">
                <a:solidFill>
                  <a:srgbClr val="92A9B9">
                    <a:lumMod val="60000"/>
                    <a:lumOff val="40000"/>
                  </a:srgbClr>
                </a:solidFill>
              </a:rPr>
              <a:t>SISTEM 230V UPS</a:t>
            </a:r>
          </a:p>
          <a:p>
            <a:pPr marL="285750" indent="-112713">
              <a:buFont typeface="Wingdings" panose="05000000000000000000" pitchFamily="2" charset="2"/>
              <a:buChar char="§"/>
            </a:pPr>
            <a:r>
              <a:rPr lang="sr-Latn-ME" sz="1400" b="1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NAKON IMPLENETACIJE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  <a:t>INVERTOR</a:t>
            </a:r>
            <a:endParaRPr lang="sr-Latn-ME" sz="1400" dirty="0">
              <a:solidFill>
                <a:srgbClr val="92A9B9">
                  <a:lumMod val="60000"/>
                  <a:lumOff val="40000"/>
                </a:srgb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RAZVOD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3"/>
          <a:stretch/>
        </p:blipFill>
        <p:spPr>
          <a:xfrm>
            <a:off x="2856262" y="671332"/>
            <a:ext cx="3519647" cy="566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9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7" t="2475"/>
          <a:stretch/>
        </p:blipFill>
        <p:spPr>
          <a:xfrm>
            <a:off x="2846030" y="632169"/>
            <a:ext cx="9345969" cy="57107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16938"/>
            <a:ext cx="2789500" cy="571441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0" rtlCol="0" anchor="ctr"/>
          <a:lstStyle/>
          <a:p>
            <a:r>
              <a:rPr lang="sr-Latn-ME" sz="2800" b="1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  <a:t/>
            </a:r>
            <a:br>
              <a:rPr lang="sr-Latn-ME" sz="2800" b="1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</a:br>
            <a:r>
              <a:rPr lang="sr-Latn-ME" sz="2800" b="1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  <a:t/>
            </a:r>
            <a:br>
              <a:rPr lang="sr-Latn-ME" sz="2800" b="1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</a:br>
            <a:endParaRPr lang="sr-Latn-ME" sz="1600" dirty="0" smtClean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1519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ME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3" y="63655"/>
            <a:ext cx="1004081" cy="45838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6938"/>
            <a:ext cx="12192000" cy="0"/>
          </a:xfrm>
          <a:prstGeom prst="line">
            <a:avLst/>
          </a:prstGeom>
          <a:ln w="444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0" y="6449100"/>
            <a:ext cx="12191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ME" sz="1600" dirty="0">
                <a:solidFill>
                  <a:srgbClr val="FFFFFF"/>
                </a:solidFill>
              </a:rPr>
              <a:t>IV SAVJETOVANJE CG KO </a:t>
            </a:r>
            <a:r>
              <a:rPr lang="sr-Latn-ME" sz="1600" dirty="0" smtClean="0">
                <a:solidFill>
                  <a:srgbClr val="FFFFFF"/>
                </a:solidFill>
              </a:rPr>
              <a:t>CIGRE - </a:t>
            </a:r>
            <a:r>
              <a:rPr lang="sr-Latn-ME" sz="1400" dirty="0" smtClean="0">
                <a:solidFill>
                  <a:srgbClr val="FFFFFF"/>
                </a:solidFill>
              </a:rPr>
              <a:t>Institut </a:t>
            </a:r>
            <a:r>
              <a:rPr lang="sr-Latn-ME" sz="1400" dirty="0">
                <a:solidFill>
                  <a:srgbClr val="FFFFFF"/>
                </a:solidFill>
              </a:rPr>
              <a:t>“Dr Simo Milošević” Igalo, 11 - 14.05.2015</a:t>
            </a:r>
            <a:r>
              <a:rPr lang="sr-Latn-ME" sz="16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82295" y="6295360"/>
            <a:ext cx="882572" cy="562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51458"/>
            <a:ext cx="2792210" cy="2316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57" y="977916"/>
            <a:ext cx="278949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400" b="1" dirty="0">
                <a:solidFill>
                  <a:srgbClr val="92A9B9">
                    <a:lumMod val="60000"/>
                    <a:lumOff val="40000"/>
                  </a:srgbClr>
                </a:solidFill>
              </a:rPr>
              <a:t>SISTEM 220 VDC</a:t>
            </a:r>
          </a:p>
          <a:p>
            <a:pPr marL="285750" indent="-112713">
              <a:buFont typeface="Wingdings" panose="05000000000000000000" pitchFamily="2" charset="2"/>
              <a:buChar char="§"/>
            </a:pPr>
            <a:r>
              <a:rPr lang="sr-Latn-ME" sz="1200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PRIJE REKONSTRUKCIJE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ISPRAVLJAČI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BATERIJE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RAZVOD</a:t>
            </a: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endParaRPr lang="sr-Latn-ME" sz="1400" dirty="0">
              <a:solidFill>
                <a:srgbClr val="FFFFFF"/>
              </a:solidFill>
            </a:endParaRPr>
          </a:p>
          <a:p>
            <a:pPr marL="285750" indent="-112713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NAKON REKONSTRUKCIJE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ISPRAVLJAČI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BATERIJE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RAZVOD</a:t>
            </a: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endParaRPr lang="sr-Latn-ME" sz="1400" dirty="0">
              <a:solidFill>
                <a:srgbClr val="FFFFFF"/>
              </a:solidFill>
            </a:endParaRPr>
          </a:p>
          <a:p>
            <a:r>
              <a:rPr lang="sr-Latn-ME" sz="2400" b="1" dirty="0">
                <a:solidFill>
                  <a:srgbClr val="92A9B9">
                    <a:lumMod val="60000"/>
                    <a:lumOff val="40000"/>
                  </a:srgbClr>
                </a:solidFill>
              </a:rPr>
              <a:t>SISTEM 230V UPS</a:t>
            </a:r>
          </a:p>
          <a:p>
            <a:pPr marL="285750" indent="-112713">
              <a:buFont typeface="Wingdings" panose="05000000000000000000" pitchFamily="2" charset="2"/>
              <a:buChar char="§"/>
            </a:pPr>
            <a:r>
              <a:rPr lang="sr-Latn-ME" sz="1400" b="1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NAKON IMPLENETACIJE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  <a:t>INVERTOR</a:t>
            </a:r>
            <a:endParaRPr lang="sr-Latn-ME" sz="1400" dirty="0">
              <a:solidFill>
                <a:srgbClr val="92A9B9">
                  <a:lumMod val="60000"/>
                  <a:lumOff val="40000"/>
                </a:srgb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RAZVOD</a:t>
            </a:r>
          </a:p>
        </p:txBody>
      </p:sp>
    </p:spTree>
    <p:extLst>
      <p:ext uri="{BB962C8B-B14F-4D97-AF65-F5344CB8AC3E}">
        <p14:creationId xmlns:p14="http://schemas.microsoft.com/office/powerpoint/2010/main" val="323540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59" y="5907505"/>
            <a:ext cx="10113645" cy="275912"/>
          </a:xfrm>
        </p:spPr>
        <p:txBody>
          <a:bodyPr/>
          <a:lstStyle/>
          <a:p>
            <a:r>
              <a:rPr lang="sr-Latn-ME" dirty="0" smtClean="0"/>
              <a:t>PITANJA ZA DISKUSIJU</a:t>
            </a:r>
            <a:endParaRPr lang="sr-Latn-ME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32209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4400" dirty="0" smtClean="0"/>
              <a:t>ZAHVALJUJEM NA PAŽNJI!</a:t>
            </a:r>
            <a:endParaRPr lang="sr-Latn-ME" sz="4400" dirty="0"/>
          </a:p>
        </p:txBody>
      </p:sp>
    </p:spTree>
    <p:extLst>
      <p:ext uri="{BB962C8B-B14F-4D97-AF65-F5344CB8AC3E}">
        <p14:creationId xmlns:p14="http://schemas.microsoft.com/office/powerpoint/2010/main" val="371495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7280" y="2916821"/>
            <a:ext cx="10058400" cy="1377387"/>
          </a:xfrm>
        </p:spPr>
        <p:txBody>
          <a:bodyPr>
            <a:normAutofit/>
          </a:bodyPr>
          <a:lstStyle/>
          <a:p>
            <a:pPr algn="ctr"/>
            <a:r>
              <a:rPr lang="sr-Latn-ME" sz="32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SISTEM NAPAJANJA POTROŠAČA NA </a:t>
            </a:r>
            <a:r>
              <a:rPr lang="sr-Latn-ME" sz="32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NAPONU 220 </a:t>
            </a:r>
            <a:r>
              <a:rPr lang="sr-Latn-ME" sz="32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V </a:t>
            </a:r>
            <a:r>
              <a:rPr lang="sr-Latn-ME" sz="32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DC</a:t>
            </a:r>
            <a:endParaRPr lang="sr-Latn-ME" sz="6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5" y="54459"/>
            <a:ext cx="1299264" cy="59314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44910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ME" sz="1600" dirty="0">
                <a:solidFill>
                  <a:schemeClr val="bg1"/>
                </a:solidFill>
              </a:rPr>
              <a:t>IV SAVJETOVANJE CG KO </a:t>
            </a:r>
            <a:r>
              <a:rPr lang="sr-Latn-ME" sz="1600" dirty="0" smtClean="0">
                <a:solidFill>
                  <a:schemeClr val="bg1"/>
                </a:solidFill>
              </a:rPr>
              <a:t>CIGRE - </a:t>
            </a:r>
            <a:r>
              <a:rPr lang="sr-Latn-ME" sz="1400" dirty="0" smtClean="0">
                <a:solidFill>
                  <a:schemeClr val="bg1"/>
                </a:solidFill>
              </a:rPr>
              <a:t>Institut </a:t>
            </a:r>
            <a:r>
              <a:rPr lang="sr-Latn-ME" sz="1400" dirty="0">
                <a:solidFill>
                  <a:schemeClr val="bg1"/>
                </a:solidFill>
              </a:rPr>
              <a:t>“Dr Simo Milošević” Igalo, 11 - 14.05.2015</a:t>
            </a:r>
            <a:r>
              <a:rPr lang="sr-Latn-ME" sz="1600" dirty="0">
                <a:solidFill>
                  <a:schemeClr val="bg1"/>
                </a:solidFill>
              </a:rPr>
              <a:t>.</a:t>
            </a:r>
            <a:endParaRPr lang="sr-Latn-ME" sz="16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82295" y="6295360"/>
            <a:ext cx="882572" cy="56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7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ME" sz="32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STANJE PRIJE POČETKA REKONSTRUKCIJE</a:t>
            </a:r>
            <a:endParaRPr lang="sr-Latn-ME" sz="32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088802"/>
            <a:ext cx="10058400" cy="2876737"/>
          </a:xfrm>
        </p:spPr>
        <p:txBody>
          <a:bodyPr>
            <a:normAutofit/>
          </a:bodyPr>
          <a:lstStyle/>
          <a:p>
            <a:r>
              <a:rPr lang="sr-Latn-ME" sz="2400" b="1" dirty="0" smtClean="0">
                <a:solidFill>
                  <a:schemeClr val="accent4">
                    <a:lumMod val="75000"/>
                  </a:schemeClr>
                </a:solidFill>
              </a:rPr>
              <a:t>KONFIGURACIJA SISTEMA</a:t>
            </a:r>
          </a:p>
          <a:p>
            <a:pPr marL="531813" indent="-90488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DVA SISTEMA OLOVNIH BATERIJA </a:t>
            </a:r>
            <a:r>
              <a:rPr lang="sr-Latn-ME" sz="1600" dirty="0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r-Latn-ME" sz="1600" dirty="0" smtClean="0">
                <a:solidFill>
                  <a:schemeClr val="accent1">
                    <a:lumMod val="50000"/>
                  </a:schemeClr>
                </a:solidFill>
              </a:rPr>
              <a:t>220Ah, 106 ČLANAKA PO JEDNOM SISTEMU</a:t>
            </a: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</a:p>
          <a:p>
            <a:pPr marL="531813" indent="-90488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DVA MONOLITNA ISPRAVLJAČA </a:t>
            </a:r>
            <a:r>
              <a:rPr lang="sr-Latn-ME" sz="1600" dirty="0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sr-Latn-ME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r-Latn-ME" sz="1600" dirty="0" smtClean="0">
                <a:solidFill>
                  <a:schemeClr val="accent1">
                    <a:lumMod val="50000"/>
                  </a:schemeClr>
                </a:solidFill>
              </a:rPr>
              <a:t>ULAZNA SNAGA 22 kVA, IZLAZNA SNAGA 15kW</a:t>
            </a:r>
            <a:endParaRPr lang="sr-Latn-ME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531813" indent="-90488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JEDNA OSNOVNA SABIRNICA </a:t>
            </a:r>
            <a:r>
              <a:rPr lang="sr-Latn-ME" sz="1600" dirty="0" smtClean="0">
                <a:solidFill>
                  <a:schemeClr val="accent1">
                    <a:lumMod val="50000"/>
                  </a:schemeClr>
                </a:solidFill>
              </a:rPr>
              <a:t>– NAPAJANJE POTROŠAČA</a:t>
            </a:r>
          </a:p>
          <a:p>
            <a:pPr marL="531813" indent="-90488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JEDNA POMOĆNA SABIRNICA </a:t>
            </a:r>
            <a:r>
              <a:rPr lang="sr-Latn-ME" sz="1600" dirty="0" smtClean="0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r-Latn-ME" sz="1600" dirty="0" smtClean="0">
                <a:solidFill>
                  <a:schemeClr val="accent1">
                    <a:lumMod val="50000"/>
                  </a:schemeClr>
                </a:solidFill>
              </a:rPr>
              <a:t>PUNJENJE I ODRŽAVANJE REZERVNOG SISTEMA BATERIJA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sr-Latn-ME" sz="1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5" y="54459"/>
            <a:ext cx="1299264" cy="5931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44910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ME" sz="1600" dirty="0">
                <a:solidFill>
                  <a:schemeClr val="bg1"/>
                </a:solidFill>
              </a:rPr>
              <a:t>IV SAVJETOVANJE CG KO </a:t>
            </a:r>
            <a:r>
              <a:rPr lang="sr-Latn-ME" sz="1600" dirty="0" smtClean="0">
                <a:solidFill>
                  <a:schemeClr val="bg1"/>
                </a:solidFill>
              </a:rPr>
              <a:t>CIGRE - </a:t>
            </a:r>
            <a:r>
              <a:rPr lang="sr-Latn-ME" sz="1400" dirty="0" smtClean="0">
                <a:solidFill>
                  <a:schemeClr val="bg1"/>
                </a:solidFill>
              </a:rPr>
              <a:t>Institut </a:t>
            </a:r>
            <a:r>
              <a:rPr lang="sr-Latn-ME" sz="1400" dirty="0">
                <a:solidFill>
                  <a:schemeClr val="bg1"/>
                </a:solidFill>
              </a:rPr>
              <a:t>“Dr Simo Milošević” Igalo, 11 - 14.05.2015</a:t>
            </a:r>
            <a:r>
              <a:rPr lang="sr-Latn-ME" sz="1600" dirty="0">
                <a:solidFill>
                  <a:schemeClr val="bg1"/>
                </a:solidFill>
              </a:rPr>
              <a:t>.</a:t>
            </a:r>
            <a:endParaRPr lang="sr-Latn-ME" sz="16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82295" y="6295360"/>
            <a:ext cx="882572" cy="56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0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ME" sz="32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RAZLOZI ZA REKONSTRUKCIJU</a:t>
            </a:r>
            <a:endParaRPr lang="sr-Latn-ME" sz="32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088802"/>
            <a:ext cx="10058400" cy="3964757"/>
          </a:xfrm>
        </p:spPr>
        <p:txBody>
          <a:bodyPr>
            <a:normAutofit/>
          </a:bodyPr>
          <a:lstStyle/>
          <a:p>
            <a:pPr marL="531813" indent="-90488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ULOGA I ZNAČAJ SISTEMA</a:t>
            </a:r>
          </a:p>
          <a:p>
            <a:pPr marL="531813" indent="-90488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DOTRAJALOST OPREME</a:t>
            </a:r>
          </a:p>
          <a:p>
            <a:pPr marL="531813" indent="-90488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POVEĆANJE POUZDANOSTI NAPAJANJA POTROŠAČA</a:t>
            </a:r>
          </a:p>
          <a:p>
            <a:pPr marL="531813" indent="-90488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POVEĆANJE KAPACITETA SISTEMA</a:t>
            </a:r>
          </a:p>
          <a:p>
            <a:pPr marL="531813" indent="-90488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POVEĆANJE KVALITETA NAPAJANJA POTROŠAČA</a:t>
            </a:r>
          </a:p>
          <a:p>
            <a:pPr marL="531813" indent="-90488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PRIPREMA SISTEMA ZA BUDUĆU REKONSTRUKCIJU I MODERNIZACIJE ELEKTRANE</a:t>
            </a:r>
          </a:p>
          <a:p>
            <a:pPr marL="531813" indent="-90488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SMANJENJE TROŠKOVA ODRŽAVANJA</a:t>
            </a:r>
          </a:p>
          <a:p>
            <a:pPr marL="531813" indent="-90488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DRUGI POZITIVNI EFEKTI KOJI PROIZILAZE IZ NOVE KONCEPCIJE NAPAJANJA POTROŠAČA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sr-Latn-ME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5" y="54459"/>
            <a:ext cx="1299264" cy="5931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44910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ME" sz="1600" dirty="0">
                <a:solidFill>
                  <a:schemeClr val="bg1"/>
                </a:solidFill>
              </a:rPr>
              <a:t>IV SAVJETOVANJE CG KO </a:t>
            </a:r>
            <a:r>
              <a:rPr lang="sr-Latn-ME" sz="1600" dirty="0" smtClean="0">
                <a:solidFill>
                  <a:schemeClr val="bg1"/>
                </a:solidFill>
              </a:rPr>
              <a:t>CIGRE - </a:t>
            </a:r>
            <a:r>
              <a:rPr lang="sr-Latn-ME" sz="1400" dirty="0" smtClean="0">
                <a:solidFill>
                  <a:schemeClr val="bg1"/>
                </a:solidFill>
              </a:rPr>
              <a:t>Institut </a:t>
            </a:r>
            <a:r>
              <a:rPr lang="sr-Latn-ME" sz="1400" dirty="0">
                <a:solidFill>
                  <a:schemeClr val="bg1"/>
                </a:solidFill>
              </a:rPr>
              <a:t>“Dr Simo Milošević” Igalo, 11 - 14.05.2015</a:t>
            </a:r>
            <a:r>
              <a:rPr lang="sr-Latn-ME" sz="1600" dirty="0">
                <a:solidFill>
                  <a:schemeClr val="bg1"/>
                </a:solidFill>
              </a:rPr>
              <a:t>.</a:t>
            </a:r>
            <a:endParaRPr lang="sr-Latn-ME" sz="16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82295" y="6295360"/>
            <a:ext cx="882572" cy="56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8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3652"/>
            <a:ext cx="10477404" cy="1450757"/>
          </a:xfrm>
        </p:spPr>
        <p:txBody>
          <a:bodyPr>
            <a:normAutofit/>
          </a:bodyPr>
          <a:lstStyle/>
          <a:p>
            <a:r>
              <a:rPr lang="sr-Latn-ME" sz="32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NOVI KONCEPT NAPAJANJA POTROŠAČA NA NAPONU 220VDC</a:t>
            </a:r>
            <a:endParaRPr lang="sr-Latn-ME" sz="32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088802"/>
            <a:ext cx="10058400" cy="3964757"/>
          </a:xfrm>
        </p:spPr>
        <p:txBody>
          <a:bodyPr>
            <a:normAutofit/>
          </a:bodyPr>
          <a:lstStyle/>
          <a:p>
            <a:r>
              <a:rPr lang="sr-Latn-ME" sz="2400" b="1" dirty="0">
                <a:solidFill>
                  <a:schemeClr val="accent4">
                    <a:lumMod val="75000"/>
                  </a:schemeClr>
                </a:solidFill>
              </a:rPr>
              <a:t>KONFIGURACIJA SISTEMA</a:t>
            </a:r>
          </a:p>
          <a:p>
            <a:pPr marL="531813" indent="-90488">
              <a:buFont typeface="Wingdings" panose="05000000000000000000" pitchFamily="2" charset="2"/>
              <a:buChar char="v"/>
            </a:pPr>
            <a:r>
              <a:rPr lang="sr-Latn-ME" dirty="0">
                <a:solidFill>
                  <a:schemeClr val="accent1">
                    <a:lumMod val="50000"/>
                  </a:schemeClr>
                </a:solidFill>
              </a:rPr>
              <a:t>DVA SISTEMA </a:t>
            </a: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OPzV </a:t>
            </a:r>
            <a:r>
              <a:rPr lang="sr-Latn-ME" dirty="0">
                <a:solidFill>
                  <a:schemeClr val="accent1">
                    <a:lumMod val="50000"/>
                  </a:schemeClr>
                </a:solidFill>
              </a:rPr>
              <a:t>BATERIJA </a:t>
            </a:r>
            <a:r>
              <a:rPr lang="sr-Latn-ME" sz="1600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sr-Latn-ME" sz="1600" dirty="0" smtClean="0">
                <a:solidFill>
                  <a:schemeClr val="accent1">
                    <a:lumMod val="50000"/>
                  </a:schemeClr>
                </a:solidFill>
              </a:rPr>
              <a:t>600Ah</a:t>
            </a:r>
            <a:r>
              <a:rPr lang="sr-Latn-ME" sz="16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sr-Latn-ME" sz="1600" dirty="0" smtClean="0">
                <a:solidFill>
                  <a:schemeClr val="accent1">
                    <a:lumMod val="50000"/>
                  </a:schemeClr>
                </a:solidFill>
              </a:rPr>
              <a:t>108 </a:t>
            </a:r>
            <a:r>
              <a:rPr lang="sr-Latn-ME" sz="1600" dirty="0">
                <a:solidFill>
                  <a:schemeClr val="accent1">
                    <a:lumMod val="50000"/>
                  </a:schemeClr>
                </a:solidFill>
              </a:rPr>
              <a:t>ČLANAKA PO JEDNOM </a:t>
            </a:r>
            <a:r>
              <a:rPr lang="sr-Latn-ME" sz="1600" dirty="0" smtClean="0">
                <a:solidFill>
                  <a:schemeClr val="accent1">
                    <a:lumMod val="50000"/>
                  </a:schemeClr>
                </a:solidFill>
              </a:rPr>
              <a:t>SISTEMU</a:t>
            </a:r>
          </a:p>
          <a:p>
            <a:pPr marL="531813" indent="-90488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DVA MODULARNA ISPRAVLJAČA U N+1 IZVEDBI </a:t>
            </a:r>
            <a:r>
              <a:rPr lang="sr-Latn-ME" sz="1600" dirty="0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sr-Latn-ME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sr-Latn-ME" sz="1600" dirty="0" smtClean="0">
                <a:solidFill>
                  <a:schemeClr val="accent1">
                    <a:lumMod val="50000"/>
                  </a:schemeClr>
                </a:solidFill>
              </a:rPr>
              <a:t>IZLAZ 16x10A+10A, 42kW PO ISPRAVLJAČU</a:t>
            </a:r>
            <a:endParaRPr lang="sr-Latn-ME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531813" indent="-90488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DVA SISTEMA </a:t>
            </a:r>
            <a:r>
              <a:rPr lang="sr-Latn-ME" dirty="0">
                <a:solidFill>
                  <a:schemeClr val="accent1">
                    <a:lumMod val="50000"/>
                  </a:schemeClr>
                </a:solidFill>
              </a:rPr>
              <a:t>SABIRNICA </a:t>
            </a:r>
            <a:r>
              <a:rPr lang="sr-Latn-ME" sz="1600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sr-Latn-ME" sz="1600" dirty="0" smtClean="0">
                <a:solidFill>
                  <a:schemeClr val="accent1">
                    <a:lumMod val="50000"/>
                  </a:schemeClr>
                </a:solidFill>
              </a:rPr>
              <a:t>NAPAJANJE POTROŠAČA DVOSTRANO, MOGUĆ PARALELAN RAD</a:t>
            </a:r>
          </a:p>
          <a:p>
            <a:pPr marL="531813" indent="-90488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IEC STANDARDIZOVAN, SAVREMEN, MODULARAN GLAVNI RAZVOD</a:t>
            </a:r>
            <a:endParaRPr lang="sr-Latn-ME" dirty="0">
              <a:solidFill>
                <a:schemeClr val="accent1">
                  <a:lumMod val="50000"/>
                </a:schemeClr>
              </a:solidFill>
            </a:endParaRPr>
          </a:p>
          <a:p>
            <a:pPr marL="531813" indent="-90488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SISTEM ZA DETEKCIJU ZEMLJOSPOJA </a:t>
            </a:r>
            <a:r>
              <a:rPr lang="sr-Latn-ME" sz="1600" dirty="0" smtClean="0">
                <a:solidFill>
                  <a:schemeClr val="accent1">
                    <a:lumMod val="50000"/>
                  </a:schemeClr>
                </a:solidFill>
              </a:rPr>
              <a:t>– LOCIRANJE IZVODA U KOM SE DESIO KVAR</a:t>
            </a:r>
            <a:r>
              <a:rPr lang="sr-Latn-ME" sz="1400" dirty="0"/>
              <a:t> </a:t>
            </a:r>
            <a:endParaRPr lang="sr-Latn-ME" sz="1400" dirty="0" smtClean="0"/>
          </a:p>
          <a:p>
            <a:pPr marL="531813" indent="-90488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>SAVREMEN SISTEM UPRAVLJANJA POSTROJENJEM </a:t>
            </a:r>
            <a:r>
              <a:rPr lang="sr-Latn-ME" sz="1600" dirty="0" smtClean="0">
                <a:solidFill>
                  <a:schemeClr val="accent1">
                    <a:lumMod val="50000"/>
                  </a:schemeClr>
                </a:solidFill>
              </a:rPr>
              <a:t>– INTEGRACIJA U SCADA SISTEM ELEKTRANE</a:t>
            </a:r>
            <a:endParaRPr lang="sr-Latn-ME" sz="1600" dirty="0"/>
          </a:p>
          <a:p>
            <a:pPr marL="441325" indent="0">
              <a:buNone/>
            </a:pPr>
            <a:endParaRPr lang="sr-Latn-ME" sz="1400" dirty="0" smtClean="0"/>
          </a:p>
          <a:p>
            <a:pPr marL="441325" indent="0">
              <a:buNone/>
            </a:pPr>
            <a:endParaRPr lang="sr-Latn-ME" sz="16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5" y="54459"/>
            <a:ext cx="1299264" cy="59314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44910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ME" sz="1600" dirty="0">
                <a:solidFill>
                  <a:schemeClr val="bg1"/>
                </a:solidFill>
              </a:rPr>
              <a:t>IV SAVJETOVANJE CG KO </a:t>
            </a:r>
            <a:r>
              <a:rPr lang="sr-Latn-ME" sz="1600" dirty="0" smtClean="0">
                <a:solidFill>
                  <a:schemeClr val="bg1"/>
                </a:solidFill>
              </a:rPr>
              <a:t>CIGRE - </a:t>
            </a:r>
            <a:r>
              <a:rPr lang="sr-Latn-ME" sz="1400" dirty="0" smtClean="0">
                <a:solidFill>
                  <a:schemeClr val="bg1"/>
                </a:solidFill>
              </a:rPr>
              <a:t>Institut </a:t>
            </a:r>
            <a:r>
              <a:rPr lang="sr-Latn-ME" sz="1400" dirty="0">
                <a:solidFill>
                  <a:schemeClr val="bg1"/>
                </a:solidFill>
              </a:rPr>
              <a:t>“Dr Simo Milošević” Igalo, 11 - 14.05.2015</a:t>
            </a:r>
            <a:r>
              <a:rPr lang="sr-Latn-ME" sz="1600" dirty="0">
                <a:solidFill>
                  <a:schemeClr val="bg1"/>
                </a:solidFill>
              </a:rPr>
              <a:t>.</a:t>
            </a:r>
            <a:endParaRPr lang="sr-Latn-ME" sz="1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82295" y="6295360"/>
            <a:ext cx="882572" cy="56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7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3652"/>
            <a:ext cx="10058400" cy="1450757"/>
          </a:xfrm>
        </p:spPr>
        <p:txBody>
          <a:bodyPr>
            <a:normAutofit/>
          </a:bodyPr>
          <a:lstStyle/>
          <a:p>
            <a:r>
              <a:rPr lang="sr-Latn-ME" sz="32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PREDNOSTI NOVOG RJEŠENJA</a:t>
            </a:r>
            <a:endParaRPr lang="sr-Latn-ME" sz="32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80454"/>
            <a:ext cx="10058400" cy="4433242"/>
          </a:xfrm>
        </p:spPr>
        <p:txBody>
          <a:bodyPr>
            <a:normAutofit lnSpcReduction="10000"/>
          </a:bodyPr>
          <a:lstStyle/>
          <a:p>
            <a:pPr marL="358775" indent="-358775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4">
                    <a:lumMod val="75000"/>
                  </a:schemeClr>
                </a:solidFill>
              </a:rPr>
              <a:t>POVEĆANA POUZDANOST NAPAJANJA POTROŠAČA, </a:t>
            </a:r>
            <a: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sr-Latn-ME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sr-Latn-ME" sz="1800" dirty="0" smtClean="0">
                <a:solidFill>
                  <a:schemeClr val="accent1">
                    <a:lumMod val="50000"/>
                  </a:schemeClr>
                </a:solidFill>
              </a:rPr>
              <a:t>Napajanje podrazvoda funkcionalnih cjelina je dvostruko, sa dva sistema sabirnica koji međusobno mogu biti spojeni preko spojnog polja. Decentralizovano je napajanje potrošača sa komandne table elektrane u podrazvode koji su postavljenji neposredno do funkcionalne cjeline. </a:t>
            </a:r>
            <a:endParaRPr lang="sr-Latn-ME" sz="1600" dirty="0" smtClean="0"/>
          </a:p>
          <a:p>
            <a:pPr marL="358775" indent="-358775" algn="just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4">
                    <a:lumMod val="75000"/>
                  </a:schemeClr>
                </a:solidFill>
              </a:rPr>
              <a:t>POVEĆANA </a:t>
            </a:r>
            <a:r>
              <a:rPr lang="sr-Latn-ME" dirty="0">
                <a:solidFill>
                  <a:schemeClr val="accent4">
                    <a:lumMod val="75000"/>
                  </a:schemeClr>
                </a:solidFill>
              </a:rPr>
              <a:t>POUZDANOST </a:t>
            </a:r>
            <a:r>
              <a:rPr lang="sr-Latn-ME" dirty="0" smtClean="0">
                <a:solidFill>
                  <a:schemeClr val="accent4">
                    <a:lumMod val="75000"/>
                  </a:schemeClr>
                </a:solidFill>
              </a:rPr>
              <a:t>IZVORA,	 						</a:t>
            </a:r>
            <a:r>
              <a:rPr lang="sr-Latn-ME" sz="1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sr-Latn-ME" sz="1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sr-Latn-ME" sz="1800" dirty="0" smtClean="0">
                <a:solidFill>
                  <a:schemeClr val="accent1">
                    <a:lumMod val="50000"/>
                  </a:schemeClr>
                </a:solidFill>
              </a:rPr>
              <a:t>Za razliku od ranijeg rješenja sa monolitnim ispravljačima, rješenje sa modularnim ispravljačima nudi veću pouzdanost. Novi ispravljači su u N+1 izvedbi. Moguća zamjena ispravljačkog modula dok je ispravljač u radu.</a:t>
            </a:r>
            <a:endParaRPr lang="sr-Latn-ME" sz="1400" dirty="0"/>
          </a:p>
          <a:p>
            <a:pPr marL="358775" indent="-358775" algn="just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4">
                    <a:lumMod val="75000"/>
                  </a:schemeClr>
                </a:solidFill>
              </a:rPr>
              <a:t>POVEĆAN KAPACITET SISTEMA,								</a:t>
            </a:r>
            <a:br>
              <a:rPr lang="sr-Latn-ME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sr-Latn-ME" sz="1800" dirty="0" smtClean="0">
                <a:solidFill>
                  <a:schemeClr val="tx2"/>
                </a:solidFill>
              </a:rPr>
              <a:t>Novi ispravljači i sistem baterija nude veći konfor i značajno povećanu autonomiju sistema. Sistem je spreman da opsluži i sisteme upravljanja koje su planirani u narednoj fazi rekonstrukcije. </a:t>
            </a:r>
          </a:p>
          <a:p>
            <a:pPr marL="358775" indent="-358775" algn="just">
              <a:buFont typeface="Wingdings" panose="05000000000000000000" pitchFamily="2" charset="2"/>
              <a:buChar char="v"/>
            </a:pPr>
            <a:r>
              <a:rPr lang="sr-Latn-ME" dirty="0" smtClean="0">
                <a:solidFill>
                  <a:schemeClr val="accent4">
                    <a:lumMod val="75000"/>
                  </a:schemeClr>
                </a:solidFill>
              </a:rPr>
              <a:t>POJEDNOSTAVLJENO ODRŽAVANJE SISTEMA,						</a:t>
            </a:r>
            <a:br>
              <a:rPr lang="sr-Latn-ME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sr-Latn-ME" sz="1800" dirty="0">
                <a:solidFill>
                  <a:schemeClr val="tx2"/>
                </a:solidFill>
              </a:rPr>
              <a:t>Zamjena izvoda i ispravljačkih modula dok je sistem pod </a:t>
            </a:r>
            <a:r>
              <a:rPr lang="sr-Latn-ME" sz="1800" dirty="0" smtClean="0">
                <a:solidFill>
                  <a:schemeClr val="tx2"/>
                </a:solidFill>
              </a:rPr>
              <a:t>naponom. Standardizovani izvodi u glavnom razvodu. Nema potrebe za demontažom kablova, ponovnom konfiguracijom sistema upravljanja. Nema problema sa komaptabilnošću.</a:t>
            </a:r>
            <a:endParaRPr lang="sr-Latn-ME" sz="1800" dirty="0">
              <a:solidFill>
                <a:schemeClr val="tx2"/>
              </a:solidFill>
            </a:endParaRPr>
          </a:p>
          <a:p>
            <a:pPr marL="0" indent="0" algn="just">
              <a:buNone/>
            </a:pPr>
            <a:endParaRPr lang="sr-Latn-ME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5" y="54459"/>
            <a:ext cx="1299264" cy="5931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44910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ME" sz="1600" dirty="0">
                <a:solidFill>
                  <a:schemeClr val="bg1"/>
                </a:solidFill>
              </a:rPr>
              <a:t>IV SAVJETOVANJE CG KO </a:t>
            </a:r>
            <a:r>
              <a:rPr lang="sr-Latn-ME" sz="1600" dirty="0" smtClean="0">
                <a:solidFill>
                  <a:schemeClr val="bg1"/>
                </a:solidFill>
              </a:rPr>
              <a:t>CIGRE - </a:t>
            </a:r>
            <a:r>
              <a:rPr lang="sr-Latn-ME" sz="1400" dirty="0" smtClean="0">
                <a:solidFill>
                  <a:schemeClr val="bg1"/>
                </a:solidFill>
              </a:rPr>
              <a:t>Institut </a:t>
            </a:r>
            <a:r>
              <a:rPr lang="sr-Latn-ME" sz="1400" dirty="0">
                <a:solidFill>
                  <a:schemeClr val="bg1"/>
                </a:solidFill>
              </a:rPr>
              <a:t>“Dr Simo Milošević” Igalo, 11 - 14.05.2015</a:t>
            </a:r>
            <a:r>
              <a:rPr lang="sr-Latn-ME" sz="1600" dirty="0">
                <a:solidFill>
                  <a:schemeClr val="bg1"/>
                </a:solidFill>
              </a:rPr>
              <a:t>.</a:t>
            </a:r>
            <a:endParaRPr lang="sr-Latn-ME" sz="16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82295" y="6295360"/>
            <a:ext cx="882572" cy="56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99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12192000" cy="61519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ME"/>
          </a:p>
        </p:txBody>
      </p:sp>
      <p:sp>
        <p:nvSpPr>
          <p:cNvPr id="4" name="Rectangle 3"/>
          <p:cNvSpPr/>
          <p:nvPr/>
        </p:nvSpPr>
        <p:spPr>
          <a:xfrm>
            <a:off x="0" y="616938"/>
            <a:ext cx="2789500" cy="571441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0" rtlCol="0" anchor="ctr"/>
          <a:lstStyle/>
          <a:p>
            <a:r>
              <a:rPr lang="sr-Latn-ME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sr-Latn-ME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sr-Latn-ME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sr-Latn-ME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endParaRPr lang="sr-Latn-ME" sz="1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3" y="63655"/>
            <a:ext cx="1004081" cy="45838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6938"/>
            <a:ext cx="12192000" cy="0"/>
          </a:xfrm>
          <a:prstGeom prst="line">
            <a:avLst/>
          </a:prstGeom>
          <a:ln w="444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0" y="644910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ME" sz="1600" dirty="0">
                <a:solidFill>
                  <a:schemeClr val="bg1"/>
                </a:solidFill>
              </a:rPr>
              <a:t>IV SAVJETOVANJE CG KO </a:t>
            </a:r>
            <a:r>
              <a:rPr lang="sr-Latn-ME" sz="1600" dirty="0" smtClean="0">
                <a:solidFill>
                  <a:schemeClr val="bg1"/>
                </a:solidFill>
              </a:rPr>
              <a:t>CIGRE - </a:t>
            </a:r>
            <a:r>
              <a:rPr lang="sr-Latn-ME" sz="1400" dirty="0" smtClean="0">
                <a:solidFill>
                  <a:schemeClr val="bg1"/>
                </a:solidFill>
              </a:rPr>
              <a:t>Institut </a:t>
            </a:r>
            <a:r>
              <a:rPr lang="sr-Latn-ME" sz="1400" dirty="0">
                <a:solidFill>
                  <a:schemeClr val="bg1"/>
                </a:solidFill>
              </a:rPr>
              <a:t>“Dr Simo Milošević” Igalo, 11 - 14.05.2015</a:t>
            </a:r>
            <a:r>
              <a:rPr lang="sr-Latn-ME" sz="1600" dirty="0">
                <a:solidFill>
                  <a:schemeClr val="bg1"/>
                </a:solidFill>
              </a:rPr>
              <a:t>.</a:t>
            </a:r>
            <a:endParaRPr lang="sr-Latn-ME" sz="16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82295" y="6295360"/>
            <a:ext cx="882572" cy="5626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620448"/>
            <a:ext cx="2789499" cy="231493"/>
          </a:xfrm>
          <a:prstGeom prst="rect">
            <a:avLst/>
          </a:prstGeom>
          <a:solidFill>
            <a:schemeClr val="accent4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ME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23"/>
          <a:stretch/>
        </p:blipFill>
        <p:spPr>
          <a:xfrm>
            <a:off x="2615880" y="545740"/>
            <a:ext cx="9691866" cy="57837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57" y="977916"/>
            <a:ext cx="278949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r-Latn-ME" sz="2400" b="1" dirty="0">
                <a:solidFill>
                  <a:srgbClr val="92A9B9">
                    <a:lumMod val="60000"/>
                    <a:lumOff val="40000"/>
                  </a:srgbClr>
                </a:solidFill>
              </a:rPr>
              <a:t>SISTEM 220 VDC</a:t>
            </a:r>
          </a:p>
          <a:p>
            <a:pPr marL="285750" lvl="0" indent="-112713">
              <a:buFont typeface="Wingdings" panose="05000000000000000000" pitchFamily="2" charset="2"/>
              <a:buChar char="§"/>
            </a:pPr>
            <a:r>
              <a:rPr lang="sr-Latn-ME" sz="1200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PRIJE REKONSTRUKCIJE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ISPRAVLJAČI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BATERIJE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RAZVOD</a:t>
            </a: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endParaRPr lang="sr-Latn-ME" sz="1400" dirty="0">
              <a:solidFill>
                <a:srgbClr val="FFFFFF"/>
              </a:solidFill>
            </a:endParaRPr>
          </a:p>
          <a:p>
            <a:pPr marL="285750" lvl="0" indent="-112713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NAKON REKONSTRUKCIJE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ISPRAVLJAČI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BATERIJE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RAZVOD</a:t>
            </a: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endParaRPr lang="sr-Latn-ME" sz="1400" dirty="0">
              <a:solidFill>
                <a:srgbClr val="FFFFFF"/>
              </a:solidFill>
            </a:endParaRPr>
          </a:p>
          <a:p>
            <a:pPr lvl="0"/>
            <a:r>
              <a:rPr lang="sr-Latn-ME" sz="2400" b="1" dirty="0">
                <a:solidFill>
                  <a:srgbClr val="92A9B9">
                    <a:lumMod val="60000"/>
                    <a:lumOff val="40000"/>
                  </a:srgbClr>
                </a:solidFill>
              </a:rPr>
              <a:t>SISTEM 230V UPS</a:t>
            </a:r>
          </a:p>
          <a:p>
            <a:pPr marL="285750" lvl="0" indent="-112713">
              <a:buFont typeface="Wingdings" panose="05000000000000000000" pitchFamily="2" charset="2"/>
              <a:buChar char="§"/>
            </a:pPr>
            <a:r>
              <a:rPr lang="sr-Latn-ME" sz="1400" b="1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NAKON IMPLENETACIJE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  <a:t>INVERTOR</a:t>
            </a:r>
            <a:endParaRPr lang="sr-Latn-ME" sz="1400" dirty="0">
              <a:solidFill>
                <a:srgbClr val="92A9B9">
                  <a:lumMod val="60000"/>
                  <a:lumOff val="40000"/>
                </a:srgb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RAZVOD</a:t>
            </a:r>
            <a:endParaRPr lang="sr-Latn-ME" sz="1400" dirty="0">
              <a:solidFill>
                <a:srgbClr val="92A9B9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 r="10609"/>
          <a:stretch/>
        </p:blipFill>
        <p:spPr>
          <a:xfrm>
            <a:off x="2752084" y="653960"/>
            <a:ext cx="3788956" cy="567739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-1"/>
            <a:ext cx="12192000" cy="61519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ME"/>
          </a:p>
        </p:txBody>
      </p:sp>
      <p:sp>
        <p:nvSpPr>
          <p:cNvPr id="4" name="Rectangle 3"/>
          <p:cNvSpPr/>
          <p:nvPr/>
        </p:nvSpPr>
        <p:spPr>
          <a:xfrm>
            <a:off x="0" y="616938"/>
            <a:ext cx="2789500" cy="571441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0" rtlCol="0" anchor="ctr"/>
          <a:lstStyle/>
          <a:p>
            <a:r>
              <a:rPr lang="sr-Latn-ME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sr-Latn-ME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sr-Latn-ME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sr-Latn-ME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endParaRPr lang="sr-Latn-ME" sz="1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3" y="63655"/>
            <a:ext cx="1004081" cy="4583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828792"/>
            <a:ext cx="2789499" cy="231493"/>
          </a:xfrm>
          <a:prstGeom prst="rect">
            <a:avLst/>
          </a:prstGeom>
          <a:solidFill>
            <a:schemeClr val="accent4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ME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6938"/>
            <a:ext cx="12192000" cy="0"/>
          </a:xfrm>
          <a:prstGeom prst="line">
            <a:avLst/>
          </a:prstGeom>
          <a:ln w="444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0" y="6449100"/>
            <a:ext cx="121881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ME" sz="1600" dirty="0">
                <a:solidFill>
                  <a:schemeClr val="bg1"/>
                </a:solidFill>
              </a:rPr>
              <a:t>IV SAVJETOVANJE CG KO </a:t>
            </a:r>
            <a:r>
              <a:rPr lang="sr-Latn-ME" sz="1600" dirty="0" smtClean="0">
                <a:solidFill>
                  <a:schemeClr val="bg1"/>
                </a:solidFill>
              </a:rPr>
              <a:t>CIGRE - </a:t>
            </a:r>
            <a:r>
              <a:rPr lang="sr-Latn-ME" sz="1400" dirty="0" smtClean="0">
                <a:solidFill>
                  <a:schemeClr val="bg1"/>
                </a:solidFill>
              </a:rPr>
              <a:t>Institut </a:t>
            </a:r>
            <a:r>
              <a:rPr lang="sr-Latn-ME" sz="1400" dirty="0">
                <a:solidFill>
                  <a:schemeClr val="bg1"/>
                </a:solidFill>
              </a:rPr>
              <a:t>“Dr Simo Milošević” Igalo, 11 - 14.05.2015</a:t>
            </a:r>
            <a:r>
              <a:rPr lang="sr-Latn-ME" sz="1600" dirty="0">
                <a:solidFill>
                  <a:schemeClr val="bg1"/>
                </a:solidFill>
              </a:rPr>
              <a:t>.</a:t>
            </a:r>
            <a:endParaRPr lang="sr-Latn-ME" sz="16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82295" y="6295360"/>
            <a:ext cx="882572" cy="5626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3" t="5304" r="17027" b="12840"/>
          <a:stretch/>
        </p:blipFill>
        <p:spPr>
          <a:xfrm>
            <a:off x="6585995" y="653961"/>
            <a:ext cx="5602147" cy="56773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57" y="977916"/>
            <a:ext cx="278949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r-Latn-ME" sz="2400" b="1" dirty="0">
                <a:solidFill>
                  <a:srgbClr val="92A9B9">
                    <a:lumMod val="60000"/>
                    <a:lumOff val="40000"/>
                  </a:srgbClr>
                </a:solidFill>
              </a:rPr>
              <a:t>SISTEM 220 VDC</a:t>
            </a:r>
          </a:p>
          <a:p>
            <a:pPr marL="285750" lvl="0" indent="-112713">
              <a:buFont typeface="Wingdings" panose="05000000000000000000" pitchFamily="2" charset="2"/>
              <a:buChar char="§"/>
            </a:pPr>
            <a:r>
              <a:rPr lang="sr-Latn-ME" sz="1200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PRIJE REKONSTRUKCIJE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ISPRAVLJAČI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BATERIJE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RAZVOD</a:t>
            </a: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endParaRPr lang="sr-Latn-ME" sz="1400" dirty="0">
              <a:solidFill>
                <a:srgbClr val="FFFFFF"/>
              </a:solidFill>
            </a:endParaRPr>
          </a:p>
          <a:p>
            <a:pPr marL="285750" lvl="0" indent="-112713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NAKON REKONSTRUKCIJE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ISPRAVLJAČI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BATERIJE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RAZVOD</a:t>
            </a: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r>
              <a:rPr lang="sr-Latn-ME" sz="1400" dirty="0">
                <a:solidFill>
                  <a:srgbClr val="FFFFFF"/>
                </a:solidFill>
              </a:rPr>
              <a:t/>
            </a:r>
            <a:br>
              <a:rPr lang="sr-Latn-ME" sz="1400" dirty="0">
                <a:solidFill>
                  <a:srgbClr val="FFFFFF"/>
                </a:solidFill>
              </a:rPr>
            </a:br>
            <a:endParaRPr lang="sr-Latn-ME" sz="1400" dirty="0">
              <a:solidFill>
                <a:srgbClr val="FFFFFF"/>
              </a:solidFill>
            </a:endParaRPr>
          </a:p>
          <a:p>
            <a:pPr lvl="0"/>
            <a:r>
              <a:rPr lang="sr-Latn-ME" sz="2400" b="1" dirty="0">
                <a:solidFill>
                  <a:srgbClr val="92A9B9">
                    <a:lumMod val="60000"/>
                    <a:lumOff val="40000"/>
                  </a:srgbClr>
                </a:solidFill>
              </a:rPr>
              <a:t>SISTEM 230V UPS</a:t>
            </a:r>
          </a:p>
          <a:p>
            <a:pPr marL="285750" lvl="0" indent="-112713">
              <a:buFont typeface="Wingdings" panose="05000000000000000000" pitchFamily="2" charset="2"/>
              <a:buChar char="§"/>
            </a:pPr>
            <a:r>
              <a:rPr lang="sr-Latn-ME" sz="1400" b="1" dirty="0">
                <a:solidFill>
                  <a:srgbClr val="E3E3E2"/>
                </a:solidFill>
              </a:rPr>
              <a:t> </a:t>
            </a:r>
            <a:r>
              <a:rPr lang="sr-Latn-ME" sz="1600" b="1" dirty="0">
                <a:solidFill>
                  <a:srgbClr val="E3E3E2"/>
                </a:solidFill>
              </a:rPr>
              <a:t>NAKON IMPLENETACIJE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JEDNOPOLNA ŠEMA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 smtClean="0">
                <a:solidFill>
                  <a:srgbClr val="92A9B9">
                    <a:lumMod val="60000"/>
                    <a:lumOff val="40000"/>
                  </a:srgbClr>
                </a:solidFill>
              </a:rPr>
              <a:t>INVERTOR</a:t>
            </a:r>
            <a:endParaRPr lang="sr-Latn-ME" sz="1400" dirty="0">
              <a:solidFill>
                <a:srgbClr val="92A9B9">
                  <a:lumMod val="60000"/>
                  <a:lumOff val="40000"/>
                </a:srgb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Latn-ME" sz="1400" dirty="0">
                <a:solidFill>
                  <a:srgbClr val="92A9B9">
                    <a:lumMod val="60000"/>
                    <a:lumOff val="40000"/>
                  </a:srgbClr>
                </a:solidFill>
              </a:rPr>
              <a:t>GLAVNI RAZVOD</a:t>
            </a:r>
            <a:endParaRPr lang="sr-Latn-ME" sz="1400" dirty="0">
              <a:solidFill>
                <a:srgbClr val="92A9B9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32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Custom 8">
      <a:dk1>
        <a:srgbClr val="000000"/>
      </a:dk1>
      <a:lt1>
        <a:srgbClr val="FFFFFF"/>
      </a:lt1>
      <a:dk2>
        <a:srgbClr val="46464A"/>
      </a:dk2>
      <a:lt2>
        <a:srgbClr val="F2F2F2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2220</TotalTime>
  <Words>867</Words>
  <Application>Microsoft Office PowerPoint</Application>
  <PresentationFormat>Widescreen</PresentationFormat>
  <Paragraphs>267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Calibri Light</vt:lpstr>
      <vt:lpstr>Wingdings</vt:lpstr>
      <vt:lpstr>Retrospect</vt:lpstr>
      <vt:lpstr>REKONSTRUKCIJA POSTROJENJA 220V DC I UGRADNJA POSTROJENJA 230V, 50Hz UPS U HE PIVA – PREDNOSTI NOVOG RJEŠENJA</vt:lpstr>
      <vt:lpstr>ZNAČAJ SISTEMA NAPAJANJA POTROŠAČA NA NAPONU  220V DC I 230V, 50HZ UPS</vt:lpstr>
      <vt:lpstr>SISTEM NAPAJANJA POTROŠAČA NA NAPONU 220 V DC</vt:lpstr>
      <vt:lpstr>STANJE PRIJE POČETKA REKONSTRUKCIJE</vt:lpstr>
      <vt:lpstr>RAZLOZI ZA REKONSTRUKCIJU</vt:lpstr>
      <vt:lpstr>NOVI KONCEPT NAPAJANJA POTROŠAČA NA NAPONU 220VDC</vt:lpstr>
      <vt:lpstr>PREDNOSTI NOVOG RJEŠENJA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SISTEM BESPREKIDNOG NAPAJANJA POTROŠAČA NA NAPONU 230V, 50Hz</vt:lpstr>
      <vt:lpstr>RAZLOZI ZA IMPLEMENTACIJU</vt:lpstr>
      <vt:lpstr>NOVI KONCEPT BESPREKIDNOG NAPAJANJA POTROŠAČA</vt:lpstr>
      <vt:lpstr>PowerPoint Presentation</vt:lpstr>
      <vt:lpstr>PowerPoint Presentation</vt:lpstr>
      <vt:lpstr>PowerPoint Presentation</vt:lpstr>
      <vt:lpstr>PITANJA ZA DISKUSIJU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GLAVNI PROJEKAT SISTEMA INSTALACIJA SLABE  STRUJE UP Br.67, ZONA „B” DUP „PRVI MAJ” U PODGORICI</dc:title>
  <dc:creator>Gojko Blagojevic</dc:creator>
  <cp:lastModifiedBy>Gojko Blagojevic</cp:lastModifiedBy>
  <cp:revision>73</cp:revision>
  <dcterms:created xsi:type="dcterms:W3CDTF">2015-02-17T06:22:44Z</dcterms:created>
  <dcterms:modified xsi:type="dcterms:W3CDTF">2015-05-11T12:55:02Z</dcterms:modified>
</cp:coreProperties>
</file>